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Fjalla One"/>
      <p:regular r:id="rId22"/>
    </p:embeddedFont>
    <p:embeddedFont>
      <p:font typeface="Didact Gothic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809900-2EA4-4899-A8A6-FC0C5749EDEF}">
  <a:tblStyle styleId="{F4809900-2EA4-4899-A8A6-FC0C5749ED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FjallaOne-regular.fntdata"/><Relationship Id="rId21" Type="http://schemas.openxmlformats.org/officeDocument/2006/relationships/slide" Target="slides/slide14.xml"/><Relationship Id="rId23" Type="http://schemas.openxmlformats.org/officeDocument/2006/relationships/font" Target="fonts/Didact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9e26b85b2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9e26b85b2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u-net underestimates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lo</a:t>
            </a:r>
            <a:r>
              <a:rPr lang="es">
                <a:solidFill>
                  <a:schemeClr val="dk1"/>
                </a:solidFill>
              </a:rPr>
              <a:t>ss convergence plot, could be stopped earlier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s">
                <a:solidFill>
                  <a:schemeClr val="dk1"/>
                </a:solidFill>
              </a:rPr>
              <a:t>we can extract the dose deposition profile for every row along the direction of the beam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9e26b85b2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9e26b85b2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what could introduce the artifact? the reconstruction, something in the medium?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90580891b0_0_1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90580891b0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diffusion based models can produce more detailed images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PG, which are byproducts of the proton beam interacting with tissue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626c409fc6_1_4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626c409fc6_1_4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138785c41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138785c41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9f0e9c148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9f0e9c148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These techniques are most often used in combination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90580891b0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90580891b0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With proton therapy: we c</a:t>
            </a:r>
            <a:r>
              <a:rPr lang="es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 precisely control depth.</a:t>
            </a:r>
            <a:r>
              <a:rPr lang="es" sz="1200">
                <a:latin typeface="Didact Gothic"/>
                <a:ea typeface="Didact Gothic"/>
                <a:cs typeface="Didact Gothic"/>
                <a:sym typeface="Didact Gothic"/>
              </a:rPr>
              <a:t>, radiation spreads beyond the tumor.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298450" lvl="0" marL="457200" rtl="0" algn="l">
              <a:lnSpc>
                <a:spcPct val="171429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 sz="1200">
                <a:latin typeface="Didact Gothic"/>
                <a:ea typeface="Didact Gothic"/>
                <a:cs typeface="Didact Gothic"/>
                <a:sym typeface="Didact Gothic"/>
              </a:rPr>
              <a:t>Best Suited For: Pediatric tumors; near critical organs.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f0e9c14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9f0e9c14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Dose deviations from the treatment plan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conversion of HU to stopping power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short term physiological changes like organ motion or gas regions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there is no direct way to verify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Induce  β+ decay nuclear reactions, which can be imaged using PET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PET widely available system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understanding the relationship is not an easy task, as different physical processes involved in the generation of positron emitting isotopes isotopes compared to the dose deposition.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9d1cbe87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9d1cbe87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perform monte carlo simulations of the proton beams used in the treatment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Linear Combinations of Beams can’t accurately generate beams outside of the simulated beams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e0eab95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e0eab95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000"/>
              <a:buFont typeface="Didact Gothic"/>
              <a:buChar char="-"/>
            </a:pP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incorporate CT to aid the network in learning the stopping power of different tissues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These models were adapted from segmentation models, because our task is similar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U-Net is most simple model, used for reference, downsampling 3d convolutions in the encoder, ant then concatenates the encoder features with upsampled feature maps to produce a final dose image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Due to the limited kernel size of convolution layers in FCNNs, their performance of modeling long-range information is sub-optimal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SwinUNETR </a:t>
            </a: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first transformer-based model to place competitively in BraTS challenges, adapted from MONAI.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different resolutions or different layers</a:t>
            </a:r>
            <a:endParaRPr sz="10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0580891b0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0580891b0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perform a theoretical study on a prostate treatment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10^8 protons in an actual beam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1mm along the </a:t>
            </a:r>
            <a:r>
              <a:rPr lang="es"/>
              <a:t>proton</a:t>
            </a:r>
            <a:r>
              <a:rPr lang="es"/>
              <a:t> beam direction and 2 in the others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the gamma index, for each reference pixel looks at a </a:t>
            </a:r>
            <a:r>
              <a:rPr lang="es"/>
              <a:t>neighbourhood</a:t>
            </a:r>
            <a:r>
              <a:rPr lang="es"/>
              <a:t> of pixels within a distance to agreement and looks for the most similar one, weighting by distance, and by a dose difference tolerance. if the value is below one, the pixel passes the criteria. the gamma index is the ratio of pixels that pass the criteria wrt to the toal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however the passing criteria function is not continuously </a:t>
            </a:r>
            <a:r>
              <a:rPr lang="es"/>
              <a:t>differentiable</a:t>
            </a:r>
            <a:r>
              <a:rPr lang="es"/>
              <a:t>, so it is approximated with a sigmoid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argmax does not yield continuously differentiable custom loss functions.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e26b85b2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9e26b85b2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utilizing that neural networks are best at learning the training distribution, and something clearly out of it, it will not identify it as a normal sample</a:t>
            </a:r>
            <a:endParaRPr sz="16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its ood, the output activity will be different from the input activity because it will not be able to generate it</a:t>
            </a:r>
            <a:endParaRPr sz="1600">
              <a:solidFill>
                <a:srgbClr val="58595B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90580891b0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90580891b0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we tuned the hyperparameters of the SwinUNETR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in bold, the best option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trained model size is 5mb for unet, 70mb for swinunetr, 128mb for transbts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8290575" y="35838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720000" y="-328925"/>
            <a:ext cx="1137625" cy="1181700"/>
            <a:chOff x="1381450" y="-8700"/>
            <a:chExt cx="1137625" cy="1181700"/>
          </a:xfrm>
        </p:grpSpPr>
        <p:cxnSp>
          <p:nvCxnSpPr>
            <p:cNvPr id="57" name="Google Shape;57;p14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14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14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" name="Google Shape;60;p14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4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3" name="Google Shape;63;p14"/>
          <p:cNvSpPr/>
          <p:nvPr/>
        </p:nvSpPr>
        <p:spPr>
          <a:xfrm>
            <a:off x="59949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3425100" y="416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720000" y="1320600"/>
            <a:ext cx="4597200" cy="18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20000" y="3683525"/>
            <a:ext cx="2939700" cy="60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4179600" y="4193500"/>
            <a:ext cx="784800" cy="7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71" name="Google Shape;71;p15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5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15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15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15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15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" name="Google Shape;77;p15"/>
          <p:cNvSpPr txBox="1"/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720000" y="3571950"/>
            <a:ext cx="2647800" cy="70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9" name="Google Shape;79;p15"/>
          <p:cNvSpPr txBox="1"/>
          <p:nvPr>
            <p:ph hasCustomPrompt="1" idx="2" type="title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8006375" y="4603525"/>
            <a:ext cx="1137625" cy="1181700"/>
            <a:chOff x="1381450" y="-8700"/>
            <a:chExt cx="1137625" cy="1181700"/>
          </a:xfrm>
        </p:grpSpPr>
        <p:cxnSp>
          <p:nvCxnSpPr>
            <p:cNvPr id="83" name="Google Shape;83;p16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6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16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16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6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6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" name="Google Shape;89;p16"/>
          <p:cNvSpPr/>
          <p:nvPr/>
        </p:nvSpPr>
        <p:spPr>
          <a:xfrm>
            <a:off x="60800" y="360435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8777125" y="15447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42850" y="632425"/>
            <a:ext cx="1482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720000" y="1329325"/>
            <a:ext cx="7704000" cy="327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7"/>
          <p:cNvGrpSpPr/>
          <p:nvPr/>
        </p:nvGrpSpPr>
        <p:grpSpPr>
          <a:xfrm>
            <a:off x="6580263" y="3769600"/>
            <a:ext cx="1137625" cy="1181700"/>
            <a:chOff x="1381450" y="-8700"/>
            <a:chExt cx="1137625" cy="1181700"/>
          </a:xfrm>
        </p:grpSpPr>
        <p:cxnSp>
          <p:nvCxnSpPr>
            <p:cNvPr id="98" name="Google Shape;98;p17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7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7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7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" name="Google Shape;102;p17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" name="Google Shape;103;p17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4" name="Google Shape;104;p17"/>
          <p:cNvSpPr/>
          <p:nvPr/>
        </p:nvSpPr>
        <p:spPr>
          <a:xfrm>
            <a:off x="8229750" y="36916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1320650" y="49513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198700" y="16045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720000" y="3308388"/>
            <a:ext cx="1825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720000" y="3778200"/>
            <a:ext cx="1825500" cy="8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3" type="subTitle"/>
          </p:nvPr>
        </p:nvSpPr>
        <p:spPr>
          <a:xfrm>
            <a:off x="3183022" y="3308388"/>
            <a:ext cx="18255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4" type="subTitle"/>
          </p:nvPr>
        </p:nvSpPr>
        <p:spPr>
          <a:xfrm>
            <a:off x="3183025" y="3778204"/>
            <a:ext cx="1825500" cy="8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8"/>
          <p:cNvSpPr/>
          <p:nvPr/>
        </p:nvSpPr>
        <p:spPr>
          <a:xfrm>
            <a:off x="135250" y="1055225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8006375" y="-699175"/>
            <a:ext cx="1137625" cy="1181700"/>
            <a:chOff x="1381450" y="-8700"/>
            <a:chExt cx="1137625" cy="1181700"/>
          </a:xfrm>
        </p:grpSpPr>
        <p:cxnSp>
          <p:nvCxnSpPr>
            <p:cNvPr id="119" name="Google Shape;119;p18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8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8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8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8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8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5" name="Google Shape;125;p18"/>
          <p:cNvSpPr/>
          <p:nvPr/>
        </p:nvSpPr>
        <p:spPr>
          <a:xfrm>
            <a:off x="8047275" y="480625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-147900" y="3970875"/>
            <a:ext cx="362400" cy="3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8167050" y="4603500"/>
            <a:ext cx="669000" cy="66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8794525" y="11655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9"/>
          <p:cNvGrpSpPr/>
          <p:nvPr/>
        </p:nvGrpSpPr>
        <p:grpSpPr>
          <a:xfrm>
            <a:off x="151188" y="4759850"/>
            <a:ext cx="1137625" cy="1181700"/>
            <a:chOff x="1381450" y="-8700"/>
            <a:chExt cx="1137625" cy="1181700"/>
          </a:xfrm>
        </p:grpSpPr>
        <p:cxnSp>
          <p:nvCxnSpPr>
            <p:cNvPr id="132" name="Google Shape;132;p1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7" name="Google Shape;137;p1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8" name="Google Shape;138;p19"/>
          <p:cNvSpPr/>
          <p:nvPr/>
        </p:nvSpPr>
        <p:spPr>
          <a:xfrm>
            <a:off x="219125" y="1964875"/>
            <a:ext cx="189300" cy="1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720000" y="2253450"/>
            <a:ext cx="3346500" cy="16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" name="Google Shape;140;p19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750050" y="1366263"/>
            <a:ext cx="5643900" cy="99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2920050" y="4109575"/>
            <a:ext cx="3303900" cy="49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46" name="Google Shape;146;p20"/>
          <p:cNvGrpSpPr/>
          <p:nvPr/>
        </p:nvGrpSpPr>
        <p:grpSpPr>
          <a:xfrm>
            <a:off x="7505600" y="2058888"/>
            <a:ext cx="1137625" cy="1181700"/>
            <a:chOff x="1381450" y="-8700"/>
            <a:chExt cx="1137625" cy="1181700"/>
          </a:xfrm>
        </p:grpSpPr>
        <p:cxnSp>
          <p:nvCxnSpPr>
            <p:cNvPr id="147" name="Google Shape;147;p20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20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20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20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20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0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3" name="Google Shape;153;p20"/>
          <p:cNvSpPr/>
          <p:nvPr/>
        </p:nvSpPr>
        <p:spPr>
          <a:xfrm>
            <a:off x="1193000" y="342760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7995175" y="5400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8424000" y="4335475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0"/>
          <p:cNvGrpSpPr/>
          <p:nvPr/>
        </p:nvGrpSpPr>
        <p:grpSpPr>
          <a:xfrm>
            <a:off x="485400" y="339988"/>
            <a:ext cx="1137625" cy="1181700"/>
            <a:chOff x="1381450" y="-8700"/>
            <a:chExt cx="1137625" cy="1181700"/>
          </a:xfrm>
        </p:grpSpPr>
        <p:cxnSp>
          <p:nvCxnSpPr>
            <p:cNvPr id="157" name="Google Shape;157;p20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0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20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20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20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20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1"/>
          <p:cNvGrpSpPr/>
          <p:nvPr/>
        </p:nvGrpSpPr>
        <p:grpSpPr>
          <a:xfrm>
            <a:off x="312950" y="0"/>
            <a:ext cx="1137625" cy="1181700"/>
            <a:chOff x="1381450" y="-8700"/>
            <a:chExt cx="1137625" cy="1181700"/>
          </a:xfrm>
        </p:grpSpPr>
        <p:cxnSp>
          <p:nvCxnSpPr>
            <p:cNvPr id="166" name="Google Shape;166;p2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" name="Google Shape;167;p2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8" name="Google Shape;168;p2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21"/>
          <p:cNvSpPr/>
          <p:nvPr/>
        </p:nvSpPr>
        <p:spPr>
          <a:xfrm>
            <a:off x="5043300" y="2905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71583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8546075" y="911525"/>
            <a:ext cx="173700" cy="1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>
            <p:ph type="title"/>
          </p:nvPr>
        </p:nvSpPr>
        <p:spPr>
          <a:xfrm>
            <a:off x="4300800" y="1411650"/>
            <a:ext cx="41232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76" name="Google Shape;176;p21"/>
          <p:cNvSpPr txBox="1"/>
          <p:nvPr>
            <p:ph idx="1" type="subTitle"/>
          </p:nvPr>
        </p:nvSpPr>
        <p:spPr>
          <a:xfrm>
            <a:off x="4300725" y="2253450"/>
            <a:ext cx="4123200" cy="1612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 flipH="1">
            <a:off x="4686300" y="1914975"/>
            <a:ext cx="4457700" cy="1302600"/>
          </a:xfrm>
          <a:prstGeom prst="rect">
            <a:avLst/>
          </a:prstGeom>
          <a:solidFill>
            <a:srgbClr val="58595B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title"/>
          </p:nvPr>
        </p:nvSpPr>
        <p:spPr>
          <a:xfrm flipH="1">
            <a:off x="4761600" y="2085750"/>
            <a:ext cx="3662400" cy="101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81" name="Google Shape;181;p22"/>
          <p:cNvGrpSpPr/>
          <p:nvPr/>
        </p:nvGrpSpPr>
        <p:grpSpPr>
          <a:xfrm>
            <a:off x="2509775" y="-191225"/>
            <a:ext cx="1137625" cy="1181700"/>
            <a:chOff x="1381450" y="-8700"/>
            <a:chExt cx="1137625" cy="1181700"/>
          </a:xfrm>
        </p:grpSpPr>
        <p:cxnSp>
          <p:nvCxnSpPr>
            <p:cNvPr id="182" name="Google Shape;182;p22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2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4" name="Google Shape;184;p22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5" name="Google Shape;185;p22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6" name="Google Shape;186;p22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22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8" name="Google Shape;188;p22"/>
          <p:cNvSpPr/>
          <p:nvPr/>
        </p:nvSpPr>
        <p:spPr>
          <a:xfrm>
            <a:off x="692090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720000" y="4227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485400" y="3863275"/>
            <a:ext cx="174900" cy="17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23"/>
          <p:cNvGrpSpPr/>
          <p:nvPr/>
        </p:nvGrpSpPr>
        <p:grpSpPr>
          <a:xfrm flipH="1">
            <a:off x="485400" y="2058888"/>
            <a:ext cx="1137625" cy="1181700"/>
            <a:chOff x="1381450" y="-8700"/>
            <a:chExt cx="1137625" cy="1181700"/>
          </a:xfrm>
        </p:grpSpPr>
        <p:cxnSp>
          <p:nvCxnSpPr>
            <p:cNvPr id="194" name="Google Shape;194;p2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5" name="Google Shape;195;p2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2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7" name="Google Shape;197;p2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8" name="Google Shape;198;p2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2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23"/>
          <p:cNvSpPr/>
          <p:nvPr/>
        </p:nvSpPr>
        <p:spPr>
          <a:xfrm flipH="1">
            <a:off x="7505725" y="342760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flipH="1">
            <a:off x="898850" y="5400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 flipH="1">
            <a:off x="548625" y="4335475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3"/>
          <p:cNvGrpSpPr/>
          <p:nvPr/>
        </p:nvGrpSpPr>
        <p:grpSpPr>
          <a:xfrm flipH="1">
            <a:off x="7505600" y="339988"/>
            <a:ext cx="1137625" cy="1181700"/>
            <a:chOff x="1381450" y="-8700"/>
            <a:chExt cx="1137625" cy="1181700"/>
          </a:xfrm>
        </p:grpSpPr>
        <p:cxnSp>
          <p:nvCxnSpPr>
            <p:cNvPr id="204" name="Google Shape;204;p2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2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2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2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8" name="Google Shape;208;p2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9" name="Google Shape;209;p2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0" name="Google Shape;210;p23"/>
          <p:cNvSpPr txBox="1"/>
          <p:nvPr>
            <p:ph hasCustomPrompt="1" type="title"/>
          </p:nvPr>
        </p:nvSpPr>
        <p:spPr>
          <a:xfrm>
            <a:off x="2210550" y="1369800"/>
            <a:ext cx="4722900" cy="89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1" name="Google Shape;211;p23"/>
          <p:cNvSpPr txBox="1"/>
          <p:nvPr>
            <p:ph idx="1" type="subTitle"/>
          </p:nvPr>
        </p:nvSpPr>
        <p:spPr>
          <a:xfrm>
            <a:off x="2210550" y="3990900"/>
            <a:ext cx="47229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5"/>
          <p:cNvGrpSpPr/>
          <p:nvPr/>
        </p:nvGrpSpPr>
        <p:grpSpPr>
          <a:xfrm rot="5400000">
            <a:off x="-439675" y="-22050"/>
            <a:ext cx="1137625" cy="1181700"/>
            <a:chOff x="1381450" y="-8700"/>
            <a:chExt cx="1137625" cy="1181700"/>
          </a:xfrm>
        </p:grpSpPr>
        <p:cxnSp>
          <p:nvCxnSpPr>
            <p:cNvPr id="217" name="Google Shape;217;p25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5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5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5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5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5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25"/>
          <p:cNvSpPr/>
          <p:nvPr/>
        </p:nvSpPr>
        <p:spPr>
          <a:xfrm>
            <a:off x="8857625" y="2259450"/>
            <a:ext cx="376500" cy="37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>
            <a:off x="219075" y="28554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4497900" y="4935350"/>
            <a:ext cx="1482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1792900" y="3554400"/>
            <a:ext cx="23901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2" type="subTitle"/>
          </p:nvPr>
        </p:nvSpPr>
        <p:spPr>
          <a:xfrm>
            <a:off x="1792911" y="3885600"/>
            <a:ext cx="23901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25"/>
          <p:cNvSpPr txBox="1"/>
          <p:nvPr>
            <p:ph idx="3" type="subTitle"/>
          </p:nvPr>
        </p:nvSpPr>
        <p:spPr>
          <a:xfrm>
            <a:off x="6033900" y="3554400"/>
            <a:ext cx="23901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4" type="subTitle"/>
          </p:nvPr>
        </p:nvSpPr>
        <p:spPr>
          <a:xfrm>
            <a:off x="6033911" y="3885600"/>
            <a:ext cx="23901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" name="Google Shape;232;p25"/>
          <p:cNvSpPr txBox="1"/>
          <p:nvPr>
            <p:ph hasCustomPrompt="1" idx="5" type="title"/>
          </p:nvPr>
        </p:nvSpPr>
        <p:spPr>
          <a:xfrm>
            <a:off x="779250" y="3650700"/>
            <a:ext cx="7155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5"/>
          <p:cNvSpPr txBox="1"/>
          <p:nvPr>
            <p:ph hasCustomPrompt="1" idx="6" type="title"/>
          </p:nvPr>
        </p:nvSpPr>
        <p:spPr>
          <a:xfrm>
            <a:off x="5020350" y="3650700"/>
            <a:ext cx="7155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5"/>
          <p:cNvSpPr txBox="1"/>
          <p:nvPr>
            <p:ph idx="7" type="subTitle"/>
          </p:nvPr>
        </p:nvSpPr>
        <p:spPr>
          <a:xfrm>
            <a:off x="1792900" y="1763725"/>
            <a:ext cx="23901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8" type="subTitle"/>
          </p:nvPr>
        </p:nvSpPr>
        <p:spPr>
          <a:xfrm>
            <a:off x="1792911" y="2094950"/>
            <a:ext cx="23901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6" name="Google Shape;236;p25"/>
          <p:cNvSpPr txBox="1"/>
          <p:nvPr>
            <p:ph idx="9" type="subTitle"/>
          </p:nvPr>
        </p:nvSpPr>
        <p:spPr>
          <a:xfrm>
            <a:off x="6033900" y="1763750"/>
            <a:ext cx="2390100" cy="3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13" type="subTitle"/>
          </p:nvPr>
        </p:nvSpPr>
        <p:spPr>
          <a:xfrm>
            <a:off x="6033911" y="2094950"/>
            <a:ext cx="23901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" name="Google Shape;238;p25"/>
          <p:cNvSpPr txBox="1"/>
          <p:nvPr>
            <p:ph hasCustomPrompt="1" idx="14" type="title"/>
          </p:nvPr>
        </p:nvSpPr>
        <p:spPr>
          <a:xfrm>
            <a:off x="779250" y="1860050"/>
            <a:ext cx="7155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" name="Google Shape;239;p25"/>
          <p:cNvSpPr txBox="1"/>
          <p:nvPr>
            <p:ph hasCustomPrompt="1" idx="15" type="title"/>
          </p:nvPr>
        </p:nvSpPr>
        <p:spPr>
          <a:xfrm>
            <a:off x="5020350" y="1860050"/>
            <a:ext cx="7155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26"/>
          <p:cNvGrpSpPr/>
          <p:nvPr/>
        </p:nvGrpSpPr>
        <p:grpSpPr>
          <a:xfrm>
            <a:off x="8006375" y="4603500"/>
            <a:ext cx="1137625" cy="1181700"/>
            <a:chOff x="1381450" y="-8700"/>
            <a:chExt cx="1137625" cy="1181700"/>
          </a:xfrm>
        </p:grpSpPr>
        <p:cxnSp>
          <p:nvCxnSpPr>
            <p:cNvPr id="245" name="Google Shape;245;p26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6" name="Google Shape;246;p26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26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6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6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26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1" name="Google Shape;251;p26"/>
          <p:cNvSpPr/>
          <p:nvPr/>
        </p:nvSpPr>
        <p:spPr>
          <a:xfrm>
            <a:off x="-139000" y="1494875"/>
            <a:ext cx="491700" cy="49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8785800" y="22502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618450" y="4849675"/>
            <a:ext cx="198300" cy="1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356175" y="3925500"/>
            <a:ext cx="990300" cy="9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7"/>
          <p:cNvGrpSpPr/>
          <p:nvPr/>
        </p:nvGrpSpPr>
        <p:grpSpPr>
          <a:xfrm>
            <a:off x="1562750" y="3734100"/>
            <a:ext cx="1137625" cy="1181700"/>
            <a:chOff x="1381450" y="-8700"/>
            <a:chExt cx="1137625" cy="1181700"/>
          </a:xfrm>
        </p:grpSpPr>
        <p:cxnSp>
          <p:nvCxnSpPr>
            <p:cNvPr id="258" name="Google Shape;258;p27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9" name="Google Shape;259;p27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7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7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7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4" name="Google Shape;264;p27"/>
          <p:cNvSpPr/>
          <p:nvPr/>
        </p:nvSpPr>
        <p:spPr>
          <a:xfrm>
            <a:off x="7028875" y="49158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8742375" y="19805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8" name="Google Shape;268;p27"/>
          <p:cNvSpPr txBox="1"/>
          <p:nvPr>
            <p:ph idx="1" type="subTitle"/>
          </p:nvPr>
        </p:nvSpPr>
        <p:spPr>
          <a:xfrm>
            <a:off x="5215025" y="1177925"/>
            <a:ext cx="3209100" cy="52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2" type="subTitle"/>
          </p:nvPr>
        </p:nvSpPr>
        <p:spPr>
          <a:xfrm>
            <a:off x="5215050" y="1701750"/>
            <a:ext cx="32091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0" name="Google Shape;270;p27"/>
          <p:cNvSpPr txBox="1"/>
          <p:nvPr>
            <p:ph idx="3" type="subTitle"/>
          </p:nvPr>
        </p:nvSpPr>
        <p:spPr>
          <a:xfrm>
            <a:off x="5215025" y="3587100"/>
            <a:ext cx="3209100" cy="52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4" type="subTitle"/>
          </p:nvPr>
        </p:nvSpPr>
        <p:spPr>
          <a:xfrm>
            <a:off x="5215050" y="4110900"/>
            <a:ext cx="32091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2" name="Google Shape;272;p27"/>
          <p:cNvSpPr txBox="1"/>
          <p:nvPr>
            <p:ph idx="5" type="subTitle"/>
          </p:nvPr>
        </p:nvSpPr>
        <p:spPr>
          <a:xfrm>
            <a:off x="5215025" y="2382513"/>
            <a:ext cx="3209100" cy="52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73" name="Google Shape;273;p27"/>
          <p:cNvSpPr txBox="1"/>
          <p:nvPr>
            <p:ph idx="6" type="subTitle"/>
          </p:nvPr>
        </p:nvSpPr>
        <p:spPr>
          <a:xfrm>
            <a:off x="5215050" y="2906338"/>
            <a:ext cx="3209100" cy="4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/>
          <p:nvPr/>
        </p:nvSpPr>
        <p:spPr>
          <a:xfrm>
            <a:off x="6457350" y="36561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28"/>
          <p:cNvGrpSpPr/>
          <p:nvPr/>
        </p:nvGrpSpPr>
        <p:grpSpPr>
          <a:xfrm>
            <a:off x="407200" y="3961800"/>
            <a:ext cx="1137625" cy="1181700"/>
            <a:chOff x="1381450" y="-8700"/>
            <a:chExt cx="1137625" cy="1181700"/>
          </a:xfrm>
        </p:grpSpPr>
        <p:cxnSp>
          <p:nvCxnSpPr>
            <p:cNvPr id="278" name="Google Shape;278;p28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9" name="Google Shape;279;p28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8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8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8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8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28"/>
          <p:cNvSpPr/>
          <p:nvPr/>
        </p:nvSpPr>
        <p:spPr>
          <a:xfrm>
            <a:off x="8424000" y="102615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407200" y="79155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 txBox="1"/>
          <p:nvPr>
            <p:ph type="title"/>
          </p:nvPr>
        </p:nvSpPr>
        <p:spPr>
          <a:xfrm>
            <a:off x="1933650" y="2325638"/>
            <a:ext cx="52767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Fjalla One"/>
              <a:buNone/>
              <a:defRPr sz="16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287" name="Google Shape;287;p28"/>
          <p:cNvSpPr txBox="1"/>
          <p:nvPr>
            <p:ph idx="2" type="title"/>
          </p:nvPr>
        </p:nvSpPr>
        <p:spPr>
          <a:xfrm>
            <a:off x="1933650" y="540000"/>
            <a:ext cx="5276700" cy="128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Didact Gothic"/>
              <a:buNone/>
              <a:defRPr sz="24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88" name="Google Shape;28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9"/>
          <p:cNvGrpSpPr/>
          <p:nvPr/>
        </p:nvGrpSpPr>
        <p:grpSpPr>
          <a:xfrm rot="-5400000">
            <a:off x="-783075" y="3022888"/>
            <a:ext cx="1137625" cy="1181700"/>
            <a:chOff x="1381450" y="-8700"/>
            <a:chExt cx="1137625" cy="1181700"/>
          </a:xfrm>
        </p:grpSpPr>
        <p:cxnSp>
          <p:nvCxnSpPr>
            <p:cNvPr id="291" name="Google Shape;291;p2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2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" name="Google Shape;293;p2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4" name="Google Shape;294;p2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2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7" name="Google Shape;297;p29"/>
          <p:cNvSpPr/>
          <p:nvPr/>
        </p:nvSpPr>
        <p:spPr>
          <a:xfrm>
            <a:off x="159100" y="-19065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8803175" y="16253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5858475" y="4934975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9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" name="Google Shape;302;p29"/>
          <p:cNvSpPr txBox="1"/>
          <p:nvPr>
            <p:ph idx="1" type="subTitle"/>
          </p:nvPr>
        </p:nvSpPr>
        <p:spPr>
          <a:xfrm>
            <a:off x="720000" y="1864625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idx="2" type="subTitle"/>
          </p:nvPr>
        </p:nvSpPr>
        <p:spPr>
          <a:xfrm>
            <a:off x="720000" y="234915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3" type="subTitle"/>
          </p:nvPr>
        </p:nvSpPr>
        <p:spPr>
          <a:xfrm>
            <a:off x="720000" y="3634569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05" name="Google Shape;305;p29"/>
          <p:cNvSpPr txBox="1"/>
          <p:nvPr>
            <p:ph idx="4" type="subTitle"/>
          </p:nvPr>
        </p:nvSpPr>
        <p:spPr>
          <a:xfrm>
            <a:off x="720000" y="411900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5" type="subTitle"/>
          </p:nvPr>
        </p:nvSpPr>
        <p:spPr>
          <a:xfrm>
            <a:off x="3580949" y="1864625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07" name="Google Shape;307;p29"/>
          <p:cNvSpPr txBox="1"/>
          <p:nvPr>
            <p:ph idx="6" type="subTitle"/>
          </p:nvPr>
        </p:nvSpPr>
        <p:spPr>
          <a:xfrm>
            <a:off x="3580949" y="234915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8" name="Google Shape;308;p29"/>
          <p:cNvSpPr txBox="1"/>
          <p:nvPr>
            <p:ph idx="7" type="subTitle"/>
          </p:nvPr>
        </p:nvSpPr>
        <p:spPr>
          <a:xfrm>
            <a:off x="3580950" y="3634525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09" name="Google Shape;309;p29"/>
          <p:cNvSpPr txBox="1"/>
          <p:nvPr>
            <p:ph idx="8" type="subTitle"/>
          </p:nvPr>
        </p:nvSpPr>
        <p:spPr>
          <a:xfrm>
            <a:off x="3580950" y="411900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0" name="Google Shape;310;p29"/>
          <p:cNvSpPr txBox="1"/>
          <p:nvPr>
            <p:ph idx="9" type="subTitle"/>
          </p:nvPr>
        </p:nvSpPr>
        <p:spPr>
          <a:xfrm>
            <a:off x="6441900" y="1864625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11" name="Google Shape;311;p29"/>
          <p:cNvSpPr txBox="1"/>
          <p:nvPr>
            <p:ph idx="13" type="subTitle"/>
          </p:nvPr>
        </p:nvSpPr>
        <p:spPr>
          <a:xfrm>
            <a:off x="6441900" y="234915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29"/>
          <p:cNvSpPr txBox="1"/>
          <p:nvPr>
            <p:ph idx="14" type="subTitle"/>
          </p:nvPr>
        </p:nvSpPr>
        <p:spPr>
          <a:xfrm>
            <a:off x="6441900" y="3634525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13" name="Google Shape;313;p29"/>
          <p:cNvSpPr txBox="1"/>
          <p:nvPr>
            <p:ph idx="15" type="subTitle"/>
          </p:nvPr>
        </p:nvSpPr>
        <p:spPr>
          <a:xfrm>
            <a:off x="6441900" y="4119000"/>
            <a:ext cx="19821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0"/>
          <p:cNvGrpSpPr/>
          <p:nvPr/>
        </p:nvGrpSpPr>
        <p:grpSpPr>
          <a:xfrm flipH="1" rot="5400000">
            <a:off x="8446038" y="3022888"/>
            <a:ext cx="1137625" cy="1181700"/>
            <a:chOff x="1381450" y="-8700"/>
            <a:chExt cx="1137625" cy="1181700"/>
          </a:xfrm>
        </p:grpSpPr>
        <p:cxnSp>
          <p:nvCxnSpPr>
            <p:cNvPr id="317" name="Google Shape;317;p30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0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30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0" name="Google Shape;320;p30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30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30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3" name="Google Shape;323;p30"/>
          <p:cNvSpPr/>
          <p:nvPr/>
        </p:nvSpPr>
        <p:spPr>
          <a:xfrm flipH="1">
            <a:off x="3518238" y="497425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0"/>
          <p:cNvSpPr/>
          <p:nvPr/>
        </p:nvSpPr>
        <p:spPr>
          <a:xfrm flipH="1">
            <a:off x="263738" y="16253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 flipH="1">
            <a:off x="8595437" y="95550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0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1" type="subTitle"/>
          </p:nvPr>
        </p:nvSpPr>
        <p:spPr>
          <a:xfrm>
            <a:off x="1415475" y="3615181"/>
            <a:ext cx="2390100" cy="48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idx="2" type="subTitle"/>
          </p:nvPr>
        </p:nvSpPr>
        <p:spPr>
          <a:xfrm>
            <a:off x="1415475" y="4099500"/>
            <a:ext cx="2390100" cy="50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3" type="subTitle"/>
          </p:nvPr>
        </p:nvSpPr>
        <p:spPr>
          <a:xfrm>
            <a:off x="5338425" y="3615000"/>
            <a:ext cx="2390100" cy="48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31" name="Google Shape;331;p30"/>
          <p:cNvSpPr txBox="1"/>
          <p:nvPr>
            <p:ph idx="4" type="subTitle"/>
          </p:nvPr>
        </p:nvSpPr>
        <p:spPr>
          <a:xfrm>
            <a:off x="5338425" y="4099500"/>
            <a:ext cx="2390100" cy="50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2" name="Google Shape;332;p30"/>
          <p:cNvSpPr txBox="1"/>
          <p:nvPr>
            <p:ph idx="5" type="subTitle"/>
          </p:nvPr>
        </p:nvSpPr>
        <p:spPr>
          <a:xfrm>
            <a:off x="1415500" y="1803300"/>
            <a:ext cx="2390100" cy="48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33" name="Google Shape;333;p30"/>
          <p:cNvSpPr txBox="1"/>
          <p:nvPr>
            <p:ph idx="6" type="subTitle"/>
          </p:nvPr>
        </p:nvSpPr>
        <p:spPr>
          <a:xfrm>
            <a:off x="1415488" y="2287500"/>
            <a:ext cx="2390100" cy="50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4" name="Google Shape;334;p30"/>
          <p:cNvSpPr txBox="1"/>
          <p:nvPr>
            <p:ph idx="7" type="subTitle"/>
          </p:nvPr>
        </p:nvSpPr>
        <p:spPr>
          <a:xfrm>
            <a:off x="5338404" y="1803337"/>
            <a:ext cx="2390100" cy="48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35" name="Google Shape;335;p30"/>
          <p:cNvSpPr txBox="1"/>
          <p:nvPr>
            <p:ph idx="8" type="subTitle"/>
          </p:nvPr>
        </p:nvSpPr>
        <p:spPr>
          <a:xfrm>
            <a:off x="5338400" y="2287500"/>
            <a:ext cx="2390100" cy="50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1"/>
          <p:cNvGrpSpPr/>
          <p:nvPr/>
        </p:nvGrpSpPr>
        <p:grpSpPr>
          <a:xfrm>
            <a:off x="720000" y="-328925"/>
            <a:ext cx="1137625" cy="1181700"/>
            <a:chOff x="1381450" y="-8700"/>
            <a:chExt cx="1137625" cy="1181700"/>
          </a:xfrm>
        </p:grpSpPr>
        <p:cxnSp>
          <p:nvCxnSpPr>
            <p:cNvPr id="339" name="Google Shape;339;p3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3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3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2" name="Google Shape;342;p3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3" name="Google Shape;343;p3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4" name="Google Shape;344;p3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5" name="Google Shape;345;p31"/>
          <p:cNvSpPr/>
          <p:nvPr/>
        </p:nvSpPr>
        <p:spPr>
          <a:xfrm>
            <a:off x="201570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7499950" y="3054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1"/>
          <p:cNvGrpSpPr/>
          <p:nvPr/>
        </p:nvGrpSpPr>
        <p:grpSpPr>
          <a:xfrm>
            <a:off x="7286375" y="4238550"/>
            <a:ext cx="1137625" cy="1181700"/>
            <a:chOff x="1381450" y="-8700"/>
            <a:chExt cx="1137625" cy="1181700"/>
          </a:xfrm>
        </p:grpSpPr>
        <p:cxnSp>
          <p:nvCxnSpPr>
            <p:cNvPr id="348" name="Google Shape;348;p3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3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4" name="Google Shape;354;p31"/>
          <p:cNvSpPr txBox="1"/>
          <p:nvPr>
            <p:ph idx="1" type="subTitle"/>
          </p:nvPr>
        </p:nvSpPr>
        <p:spPr>
          <a:xfrm>
            <a:off x="825310" y="3187450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5" name="Google Shape;355;p31"/>
          <p:cNvSpPr txBox="1"/>
          <p:nvPr>
            <p:ph hasCustomPrompt="1" type="title"/>
          </p:nvPr>
        </p:nvSpPr>
        <p:spPr>
          <a:xfrm>
            <a:off x="825300" y="1392650"/>
            <a:ext cx="2102700" cy="10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31"/>
          <p:cNvSpPr txBox="1"/>
          <p:nvPr>
            <p:ph idx="2" type="subTitle"/>
          </p:nvPr>
        </p:nvSpPr>
        <p:spPr>
          <a:xfrm>
            <a:off x="3520660" y="3187450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7" name="Google Shape;357;p31"/>
          <p:cNvSpPr txBox="1"/>
          <p:nvPr>
            <p:ph hasCustomPrompt="1" idx="3" type="title"/>
          </p:nvPr>
        </p:nvSpPr>
        <p:spPr>
          <a:xfrm>
            <a:off x="3520650" y="1392650"/>
            <a:ext cx="2102700" cy="10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8" name="Google Shape;358;p31"/>
          <p:cNvSpPr txBox="1"/>
          <p:nvPr>
            <p:ph idx="4" type="subTitle"/>
          </p:nvPr>
        </p:nvSpPr>
        <p:spPr>
          <a:xfrm>
            <a:off x="6216010" y="3187450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9" name="Google Shape;359;p31"/>
          <p:cNvSpPr txBox="1"/>
          <p:nvPr>
            <p:ph hasCustomPrompt="1" idx="5" type="title"/>
          </p:nvPr>
        </p:nvSpPr>
        <p:spPr>
          <a:xfrm>
            <a:off x="6216000" y="1392650"/>
            <a:ext cx="2102700" cy="109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0" name="Google Shape;360;p31"/>
          <p:cNvSpPr txBox="1"/>
          <p:nvPr>
            <p:ph idx="6" type="subTitle"/>
          </p:nvPr>
        </p:nvSpPr>
        <p:spPr>
          <a:xfrm>
            <a:off x="825300" y="2737325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7" type="subTitle"/>
          </p:nvPr>
        </p:nvSpPr>
        <p:spPr>
          <a:xfrm>
            <a:off x="3520650" y="2737325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62" name="Google Shape;362;p31"/>
          <p:cNvSpPr txBox="1"/>
          <p:nvPr>
            <p:ph idx="8" type="subTitle"/>
          </p:nvPr>
        </p:nvSpPr>
        <p:spPr>
          <a:xfrm>
            <a:off x="6216000" y="2737325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/>
          <p:nvPr/>
        </p:nvSpPr>
        <p:spPr>
          <a:xfrm>
            <a:off x="201570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/>
          <p:nvPr/>
        </p:nvSpPr>
        <p:spPr>
          <a:xfrm>
            <a:off x="8794525" y="15826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2"/>
          <p:cNvGrpSpPr/>
          <p:nvPr/>
        </p:nvGrpSpPr>
        <p:grpSpPr>
          <a:xfrm>
            <a:off x="7286375" y="4759850"/>
            <a:ext cx="1137625" cy="1181700"/>
            <a:chOff x="1381450" y="-8700"/>
            <a:chExt cx="1137625" cy="1181700"/>
          </a:xfrm>
        </p:grpSpPr>
        <p:cxnSp>
          <p:nvCxnSpPr>
            <p:cNvPr id="368" name="Google Shape;368;p32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32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32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32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32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32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4" name="Google Shape;374;p32"/>
          <p:cNvSpPr/>
          <p:nvPr/>
        </p:nvSpPr>
        <p:spPr>
          <a:xfrm>
            <a:off x="219125" y="1964875"/>
            <a:ext cx="189300" cy="1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7" name="Google Shape;377;p32"/>
          <p:cNvSpPr txBox="1"/>
          <p:nvPr>
            <p:ph idx="1" type="subTitle"/>
          </p:nvPr>
        </p:nvSpPr>
        <p:spPr>
          <a:xfrm>
            <a:off x="720010" y="3500225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8" name="Google Shape;378;p32"/>
          <p:cNvSpPr txBox="1"/>
          <p:nvPr>
            <p:ph idx="2" type="subTitle"/>
          </p:nvPr>
        </p:nvSpPr>
        <p:spPr>
          <a:xfrm>
            <a:off x="3520660" y="3500225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9" name="Google Shape;379;p32"/>
          <p:cNvSpPr txBox="1"/>
          <p:nvPr>
            <p:ph idx="3" type="subTitle"/>
          </p:nvPr>
        </p:nvSpPr>
        <p:spPr>
          <a:xfrm>
            <a:off x="6321310" y="3500225"/>
            <a:ext cx="2102700" cy="717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0" name="Google Shape;380;p32"/>
          <p:cNvSpPr txBox="1"/>
          <p:nvPr>
            <p:ph idx="4" type="subTitle"/>
          </p:nvPr>
        </p:nvSpPr>
        <p:spPr>
          <a:xfrm>
            <a:off x="720000" y="3050100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81" name="Google Shape;381;p32"/>
          <p:cNvSpPr txBox="1"/>
          <p:nvPr>
            <p:ph idx="5" type="subTitle"/>
          </p:nvPr>
        </p:nvSpPr>
        <p:spPr>
          <a:xfrm>
            <a:off x="3520650" y="3050100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82" name="Google Shape;382;p32"/>
          <p:cNvSpPr txBox="1"/>
          <p:nvPr>
            <p:ph idx="6" type="subTitle"/>
          </p:nvPr>
        </p:nvSpPr>
        <p:spPr>
          <a:xfrm>
            <a:off x="6321300" y="3050100"/>
            <a:ext cx="2102700" cy="45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83" name="Google Shape;383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" name="Google Shape;387;p33"/>
          <p:cNvSpPr txBox="1"/>
          <p:nvPr>
            <p:ph idx="1" type="subTitle"/>
          </p:nvPr>
        </p:nvSpPr>
        <p:spPr>
          <a:xfrm>
            <a:off x="1464800" y="1880925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88" name="Google Shape;388;p33"/>
          <p:cNvSpPr txBox="1"/>
          <p:nvPr>
            <p:ph idx="2" type="subTitle"/>
          </p:nvPr>
        </p:nvSpPr>
        <p:spPr>
          <a:xfrm>
            <a:off x="1464800" y="2365450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9" name="Google Shape;389;p33"/>
          <p:cNvSpPr txBox="1"/>
          <p:nvPr>
            <p:ph idx="3" type="subTitle"/>
          </p:nvPr>
        </p:nvSpPr>
        <p:spPr>
          <a:xfrm>
            <a:off x="1464800" y="3634569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90" name="Google Shape;390;p33"/>
          <p:cNvSpPr txBox="1"/>
          <p:nvPr>
            <p:ph idx="4" type="subTitle"/>
          </p:nvPr>
        </p:nvSpPr>
        <p:spPr>
          <a:xfrm>
            <a:off x="1464800" y="4119000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1" name="Google Shape;391;p33"/>
          <p:cNvSpPr txBox="1"/>
          <p:nvPr>
            <p:ph idx="5" type="subTitle"/>
          </p:nvPr>
        </p:nvSpPr>
        <p:spPr>
          <a:xfrm>
            <a:off x="5387775" y="1880925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92" name="Google Shape;392;p33"/>
          <p:cNvSpPr txBox="1"/>
          <p:nvPr>
            <p:ph idx="6" type="subTitle"/>
          </p:nvPr>
        </p:nvSpPr>
        <p:spPr>
          <a:xfrm>
            <a:off x="5387775" y="2365450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3" name="Google Shape;393;p33"/>
          <p:cNvSpPr txBox="1"/>
          <p:nvPr>
            <p:ph idx="7" type="subTitle"/>
          </p:nvPr>
        </p:nvSpPr>
        <p:spPr>
          <a:xfrm>
            <a:off x="5387776" y="3634525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394" name="Google Shape;394;p33"/>
          <p:cNvSpPr txBox="1"/>
          <p:nvPr>
            <p:ph idx="8" type="subTitle"/>
          </p:nvPr>
        </p:nvSpPr>
        <p:spPr>
          <a:xfrm>
            <a:off x="5387776" y="4119000"/>
            <a:ext cx="2291400" cy="48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95" name="Google Shape;395;p33"/>
          <p:cNvGrpSpPr/>
          <p:nvPr/>
        </p:nvGrpSpPr>
        <p:grpSpPr>
          <a:xfrm rot="-5400000">
            <a:off x="-513950" y="3022888"/>
            <a:ext cx="1137625" cy="1181700"/>
            <a:chOff x="1381450" y="-8700"/>
            <a:chExt cx="1137625" cy="1181700"/>
          </a:xfrm>
        </p:grpSpPr>
        <p:cxnSp>
          <p:nvCxnSpPr>
            <p:cNvPr id="396" name="Google Shape;396;p3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7" name="Google Shape;397;p3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8" name="Google Shape;398;p3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3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3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3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2" name="Google Shape;402;p33"/>
          <p:cNvSpPr/>
          <p:nvPr/>
        </p:nvSpPr>
        <p:spPr>
          <a:xfrm>
            <a:off x="5121575" y="497425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8571375" y="16253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318275" y="95550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6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34"/>
          <p:cNvGrpSpPr/>
          <p:nvPr/>
        </p:nvGrpSpPr>
        <p:grpSpPr>
          <a:xfrm>
            <a:off x="1671638" y="3598800"/>
            <a:ext cx="1137625" cy="1181700"/>
            <a:chOff x="1381450" y="-8700"/>
            <a:chExt cx="1137625" cy="1181700"/>
          </a:xfrm>
        </p:grpSpPr>
        <p:cxnSp>
          <p:nvCxnSpPr>
            <p:cNvPr id="408" name="Google Shape;408;p34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34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34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1" name="Google Shape;411;p34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2" name="Google Shape;412;p34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3" name="Google Shape;413;p34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4" name="Google Shape;414;p34"/>
          <p:cNvSpPr/>
          <p:nvPr/>
        </p:nvSpPr>
        <p:spPr>
          <a:xfrm>
            <a:off x="256963" y="3854400"/>
            <a:ext cx="926100" cy="92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8794525" y="11655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6257525" y="4780500"/>
            <a:ext cx="189300" cy="18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4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" name="Google Shape;419;p34"/>
          <p:cNvSpPr txBox="1"/>
          <p:nvPr>
            <p:ph idx="1" type="subTitle"/>
          </p:nvPr>
        </p:nvSpPr>
        <p:spPr>
          <a:xfrm>
            <a:off x="5925450" y="1507925"/>
            <a:ext cx="249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420" name="Google Shape;420;p34"/>
          <p:cNvSpPr txBox="1"/>
          <p:nvPr>
            <p:ph idx="2" type="subTitle"/>
          </p:nvPr>
        </p:nvSpPr>
        <p:spPr>
          <a:xfrm>
            <a:off x="5925450" y="1977725"/>
            <a:ext cx="2498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1" name="Google Shape;421;p34"/>
          <p:cNvSpPr txBox="1"/>
          <p:nvPr>
            <p:ph idx="3" type="subTitle"/>
          </p:nvPr>
        </p:nvSpPr>
        <p:spPr>
          <a:xfrm>
            <a:off x="5925600" y="3384600"/>
            <a:ext cx="2498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422" name="Google Shape;422;p34"/>
          <p:cNvSpPr txBox="1"/>
          <p:nvPr>
            <p:ph idx="4" type="subTitle"/>
          </p:nvPr>
        </p:nvSpPr>
        <p:spPr>
          <a:xfrm>
            <a:off x="5925600" y="3854404"/>
            <a:ext cx="24984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5"/>
          <p:cNvSpPr/>
          <p:nvPr/>
        </p:nvSpPr>
        <p:spPr>
          <a:xfrm>
            <a:off x="8290575" y="35838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5"/>
          <p:cNvSpPr/>
          <p:nvPr/>
        </p:nvSpPr>
        <p:spPr>
          <a:xfrm>
            <a:off x="59949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5"/>
          <p:cNvSpPr/>
          <p:nvPr/>
        </p:nvSpPr>
        <p:spPr>
          <a:xfrm>
            <a:off x="3425100" y="416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5"/>
          <p:cNvSpPr txBox="1"/>
          <p:nvPr>
            <p:ph type="title"/>
          </p:nvPr>
        </p:nvSpPr>
        <p:spPr>
          <a:xfrm>
            <a:off x="720000" y="738750"/>
            <a:ext cx="41889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35"/>
          <p:cNvSpPr txBox="1"/>
          <p:nvPr>
            <p:ph idx="1" type="subTitle"/>
          </p:nvPr>
        </p:nvSpPr>
        <p:spPr>
          <a:xfrm>
            <a:off x="720000" y="2219400"/>
            <a:ext cx="2937900" cy="29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0" name="Google Shape;430;p35"/>
          <p:cNvSpPr txBox="1"/>
          <p:nvPr>
            <p:ph idx="2" type="subTitle"/>
          </p:nvPr>
        </p:nvSpPr>
        <p:spPr>
          <a:xfrm>
            <a:off x="720000" y="2510850"/>
            <a:ext cx="2381700" cy="89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35"/>
          <p:cNvSpPr txBox="1"/>
          <p:nvPr/>
        </p:nvSpPr>
        <p:spPr>
          <a:xfrm>
            <a:off x="720000" y="3625050"/>
            <a:ext cx="30657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s" sz="1200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6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32" name="Google Shape;43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6"/>
          <p:cNvGrpSpPr/>
          <p:nvPr/>
        </p:nvGrpSpPr>
        <p:grpSpPr>
          <a:xfrm flipH="1">
            <a:off x="0" y="4829425"/>
            <a:ext cx="1137625" cy="1181700"/>
            <a:chOff x="1381450" y="-8700"/>
            <a:chExt cx="1137625" cy="1181700"/>
          </a:xfrm>
        </p:grpSpPr>
        <p:cxnSp>
          <p:nvCxnSpPr>
            <p:cNvPr id="435" name="Google Shape;435;p36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36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7" name="Google Shape;437;p36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36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36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36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36"/>
          <p:cNvSpPr/>
          <p:nvPr/>
        </p:nvSpPr>
        <p:spPr>
          <a:xfrm flipH="1">
            <a:off x="8831700" y="360435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 flipH="1">
            <a:off x="193075" y="15447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 flipH="1">
            <a:off x="8913750" y="632425"/>
            <a:ext cx="1482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" name="Google Shape;446;p36"/>
          <p:cNvSpPr txBox="1"/>
          <p:nvPr>
            <p:ph idx="1" type="subTitle"/>
          </p:nvPr>
        </p:nvSpPr>
        <p:spPr>
          <a:xfrm>
            <a:off x="720000" y="1393650"/>
            <a:ext cx="3852000" cy="321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7" name="Google Shape;447;p36"/>
          <p:cNvSpPr txBox="1"/>
          <p:nvPr>
            <p:ph idx="2" type="subTitle"/>
          </p:nvPr>
        </p:nvSpPr>
        <p:spPr>
          <a:xfrm>
            <a:off x="4572000" y="1393650"/>
            <a:ext cx="3852000" cy="321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8" name="Google Shape;44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pcabrale@ucm.es" TargetMode="External"/><Relationship Id="rId4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www.nytimes.com/2019/08/05/well/live/cancer-treatment-at-the-end-of-life.html" TargetMode="External"/><Relationship Id="rId5" Type="http://schemas.openxmlformats.org/officeDocument/2006/relationships/hyperlink" Target="https://www.nytimes.com/2019/08/05/well/live/cancer-treatment-at-the-end-of-lif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/>
        </p:nvSpPr>
        <p:spPr>
          <a:xfrm>
            <a:off x="169050" y="3816385"/>
            <a:ext cx="88059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66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80000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aseline="30000"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s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Grupo de Física Nuclear, EMFTEL &amp; IPARCOS, Universidad Complutense de Madrid, CEI Moncloa, Madrid, Spain 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80000"/>
              </a:lnSpc>
              <a:spcBef>
                <a:spcPts val="113"/>
              </a:spcBef>
              <a:spcAft>
                <a:spcPts val="0"/>
              </a:spcAft>
              <a:buNone/>
            </a:pPr>
            <a:r>
              <a:rPr baseline="30000"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r>
              <a:rPr lang="es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Instituto de Investigación Del Hospital Clínico San Carlos (IdISSC), Ciudad Universitaria, Madrid, Spain </a:t>
            </a:r>
            <a:endParaRPr sz="1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lnSpc>
                <a:spcPct val="80000"/>
              </a:lnSpc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s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r>
              <a:rPr lang="es" sz="11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Centro Nacional de Investigaciones Cardiovasculares (CNIC), Madrid, Spain</a:t>
            </a:r>
            <a:endParaRPr sz="1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7" name="Google Shape;457;p38"/>
          <p:cNvSpPr/>
          <p:nvPr/>
        </p:nvSpPr>
        <p:spPr>
          <a:xfrm>
            <a:off x="215550" y="1592200"/>
            <a:ext cx="8742900" cy="1211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58595B"/>
            </a:solidFill>
            <a:prstDash val="solid"/>
            <a:round/>
            <a:headEnd len="sm" w="sm" type="none"/>
            <a:tailEnd len="sm" w="sm" type="none"/>
          </a:ln>
          <a:effectLst>
            <a:outerShdw blurRad="128588" rotWithShape="0" algn="bl" dir="318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"/>
          <p:cNvSpPr txBox="1"/>
          <p:nvPr/>
        </p:nvSpPr>
        <p:spPr>
          <a:xfrm>
            <a:off x="287400" y="1345900"/>
            <a:ext cx="8569200" cy="17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A State-of-</a:t>
            </a: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t</a:t>
            </a: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he-Art Deep Learning Approach to Proton Dose Reconstruction from PET Activity Measurements</a:t>
            </a:r>
            <a:endParaRPr b="1" sz="24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387000" y="2976850"/>
            <a:ext cx="8370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700">
                <a:latin typeface="Didact Gothic"/>
                <a:ea typeface="Didact Gothic"/>
                <a:cs typeface="Didact Gothic"/>
                <a:sym typeface="Didact Gothic"/>
              </a:rPr>
              <a:t>Pablo Cabrales</a:t>
            </a:r>
            <a:r>
              <a:rPr b="1" baseline="30000" lang="es" sz="1700"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Víctor V. Onecha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Pablo Galve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Paula Ibáñez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Clara Freijo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Fernando Arias Valcayo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Daniel Sánchez Parcerisa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Samuel España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1,2,3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Luis Mario Fraile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J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osé Manuel 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Udías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r>
              <a:rPr lang="es" sz="1700">
                <a:latin typeface="Didact Gothic"/>
                <a:ea typeface="Didact Gothic"/>
                <a:cs typeface="Didact Gothic"/>
                <a:sym typeface="Didact Gothic"/>
              </a:rPr>
              <a:t>, and Joaquín L. Herraiz</a:t>
            </a:r>
            <a:r>
              <a:rPr baseline="30000" lang="es" sz="17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1,2</a:t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113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 rotWithShape="1">
          <a:blip r:embed="rId3">
            <a:alphaModFix/>
          </a:blip>
          <a:srcRect b="9857" l="0" r="12914" t="5676"/>
          <a:stretch/>
        </p:blipFill>
        <p:spPr>
          <a:xfrm>
            <a:off x="5841925" y="193425"/>
            <a:ext cx="2229200" cy="128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ucm.jpg" id="461" name="Google Shape;4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9747" y="106913"/>
            <a:ext cx="1303848" cy="137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281" y="255825"/>
            <a:ext cx="1089431" cy="11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7"/>
          <p:cNvSpPr/>
          <p:nvPr/>
        </p:nvSpPr>
        <p:spPr>
          <a:xfrm>
            <a:off x="386650" y="184575"/>
            <a:ext cx="4969500" cy="593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7"/>
          <p:cNvSpPr txBox="1"/>
          <p:nvPr/>
        </p:nvSpPr>
        <p:spPr>
          <a:xfrm>
            <a:off x="536050" y="249850"/>
            <a:ext cx="4589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Results: 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Sample 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Performance</a:t>
            </a:r>
            <a:endParaRPr sz="10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48" name="Google Shape;648;p47"/>
          <p:cNvCxnSpPr/>
          <p:nvPr/>
        </p:nvCxnSpPr>
        <p:spPr>
          <a:xfrm flipH="1" rot="10800000">
            <a:off x="4664675" y="983600"/>
            <a:ext cx="222600" cy="59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649" name="Google Shape;649;p47"/>
          <p:cNvPicPr preferRelativeResize="0"/>
          <p:nvPr/>
        </p:nvPicPr>
        <p:blipFill rotWithShape="1">
          <a:blip r:embed="rId3">
            <a:alphaModFix/>
          </a:blip>
          <a:srcRect b="70158" l="0" r="0" t="3451"/>
          <a:stretch/>
        </p:blipFill>
        <p:spPr>
          <a:xfrm>
            <a:off x="1391500" y="983625"/>
            <a:ext cx="4341775" cy="11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7"/>
          <p:cNvPicPr preferRelativeResize="0"/>
          <p:nvPr/>
        </p:nvPicPr>
        <p:blipFill rotWithShape="1">
          <a:blip r:embed="rId4">
            <a:alphaModFix/>
          </a:blip>
          <a:srcRect b="69379" l="0" r="0" t="4012"/>
          <a:stretch/>
        </p:blipFill>
        <p:spPr>
          <a:xfrm>
            <a:off x="1391500" y="2238863"/>
            <a:ext cx="4341775" cy="114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7"/>
          <p:cNvPicPr preferRelativeResize="0"/>
          <p:nvPr/>
        </p:nvPicPr>
        <p:blipFill rotWithShape="1">
          <a:blip r:embed="rId5">
            <a:alphaModFix/>
          </a:blip>
          <a:srcRect b="67146" l="0" r="0" t="3205"/>
          <a:stretch/>
        </p:blipFill>
        <p:spPr>
          <a:xfrm>
            <a:off x="1376962" y="3503475"/>
            <a:ext cx="4370852" cy="1281952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7"/>
          <p:cNvSpPr txBox="1"/>
          <p:nvPr/>
        </p:nvSpPr>
        <p:spPr>
          <a:xfrm>
            <a:off x="3002675" y="4785425"/>
            <a:ext cx="1884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Depth (mm)</a:t>
            </a:r>
            <a:endParaRPr sz="15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653" name="Google Shape;653;p47"/>
          <p:cNvGraphicFramePr/>
          <p:nvPr/>
        </p:nvGraphicFramePr>
        <p:xfrm>
          <a:off x="270700" y="2567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9555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TransBTS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4" name="Google Shape;654;p47"/>
          <p:cNvGraphicFramePr/>
          <p:nvPr/>
        </p:nvGraphicFramePr>
        <p:xfrm>
          <a:off x="379300" y="133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7383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U-Net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5" name="Google Shape;655;p47"/>
          <p:cNvGraphicFramePr/>
          <p:nvPr/>
        </p:nvGraphicFramePr>
        <p:xfrm>
          <a:off x="194588" y="379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1107775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SwinUNETR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656" name="Google Shape;656;p47"/>
          <p:cNvPicPr preferRelativeResize="0"/>
          <p:nvPr/>
        </p:nvPicPr>
        <p:blipFill rotWithShape="1">
          <a:blip r:embed="rId6">
            <a:alphaModFix/>
          </a:blip>
          <a:srcRect b="5775" l="0" r="2123" t="25547"/>
          <a:stretch/>
        </p:blipFill>
        <p:spPr>
          <a:xfrm>
            <a:off x="6244975" y="308425"/>
            <a:ext cx="2663927" cy="22913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57" name="Google Shape;657;p47"/>
          <p:cNvGraphicFramePr/>
          <p:nvPr/>
        </p:nvGraphicFramePr>
        <p:xfrm>
          <a:off x="6964000" y="35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955550"/>
              </a:tblGrid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Loss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658" name="Google Shape;658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9713" y="2957980"/>
            <a:ext cx="2806948" cy="210523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60" name="Google Shape;660;p47"/>
          <p:cNvCxnSpPr/>
          <p:nvPr/>
        </p:nvCxnSpPr>
        <p:spPr>
          <a:xfrm flipH="1">
            <a:off x="4055375" y="889000"/>
            <a:ext cx="422700" cy="15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47"/>
          <p:cNvCxnSpPr/>
          <p:nvPr/>
        </p:nvCxnSpPr>
        <p:spPr>
          <a:xfrm>
            <a:off x="2015700" y="2389150"/>
            <a:ext cx="214500" cy="4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2" name="Google Shape;662;p47"/>
          <p:cNvSpPr txBox="1"/>
          <p:nvPr/>
        </p:nvSpPr>
        <p:spPr>
          <a:xfrm>
            <a:off x="7338500" y="2647175"/>
            <a:ext cx="18846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Epochs</a:t>
            </a:r>
            <a:endParaRPr sz="12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3" name="Google Shape;663;p47"/>
          <p:cNvSpPr txBox="1"/>
          <p:nvPr/>
        </p:nvSpPr>
        <p:spPr>
          <a:xfrm>
            <a:off x="6441925" y="2477950"/>
            <a:ext cx="28068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0           10           20         30          40          50   </a:t>
            </a:r>
            <a:endParaRPr sz="1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64" name="Google Shape;664;p47"/>
          <p:cNvSpPr txBox="1"/>
          <p:nvPr/>
        </p:nvSpPr>
        <p:spPr>
          <a:xfrm>
            <a:off x="8151950" y="889000"/>
            <a:ext cx="738300" cy="499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861B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Training</a:t>
            </a:r>
            <a:endParaRPr sz="1000">
              <a:solidFill>
                <a:srgbClr val="FF861B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1F77B4"/>
                </a:solidFill>
                <a:latin typeface="Didact Gothic"/>
                <a:ea typeface="Didact Gothic"/>
                <a:cs typeface="Didact Gothic"/>
                <a:sym typeface="Didact Gothic"/>
              </a:rPr>
              <a:t>Validation</a:t>
            </a:r>
            <a:endParaRPr sz="1000">
              <a:solidFill>
                <a:srgbClr val="1F77B4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8"/>
          <p:cNvPicPr preferRelativeResize="0"/>
          <p:nvPr/>
        </p:nvPicPr>
        <p:blipFill rotWithShape="1">
          <a:blip r:embed="rId3">
            <a:alphaModFix/>
          </a:blip>
          <a:srcRect b="66372" l="66681" r="882" t="3231"/>
          <a:stretch/>
        </p:blipFill>
        <p:spPr>
          <a:xfrm>
            <a:off x="5035796" y="3397084"/>
            <a:ext cx="1881349" cy="1669492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8"/>
          <p:cNvSpPr/>
          <p:nvPr/>
        </p:nvSpPr>
        <p:spPr>
          <a:xfrm>
            <a:off x="386650" y="184575"/>
            <a:ext cx="6731400" cy="593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8"/>
          <p:cNvSpPr txBox="1"/>
          <p:nvPr/>
        </p:nvSpPr>
        <p:spPr>
          <a:xfrm>
            <a:off x="536050" y="178225"/>
            <a:ext cx="658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Results: </a:t>
            </a:r>
            <a:r>
              <a:rPr lang="es" sz="22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Out-of-distribution Sample Detection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2" name="Google Shape;672;p48"/>
          <p:cNvSpPr txBox="1"/>
          <p:nvPr/>
        </p:nvSpPr>
        <p:spPr>
          <a:xfrm>
            <a:off x="258550" y="2031100"/>
            <a:ext cx="2285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In-Distribution Sample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3" name="Google Shape;673;p48"/>
          <p:cNvSpPr txBox="1"/>
          <p:nvPr/>
        </p:nvSpPr>
        <p:spPr>
          <a:xfrm>
            <a:off x="76975" y="3807900"/>
            <a:ext cx="2845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Out-of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-Distribution Sample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(Gaussian Artifact)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74" name="Google Shape;674;p48"/>
          <p:cNvPicPr preferRelativeResize="0"/>
          <p:nvPr/>
        </p:nvPicPr>
        <p:blipFill rotWithShape="1">
          <a:blip r:embed="rId4">
            <a:alphaModFix/>
          </a:blip>
          <a:srcRect b="65901" l="0" r="66607" t="2590"/>
          <a:stretch/>
        </p:blipFill>
        <p:spPr>
          <a:xfrm>
            <a:off x="2791324" y="1362876"/>
            <a:ext cx="1936799" cy="173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8"/>
          <p:cNvPicPr preferRelativeResize="0"/>
          <p:nvPr/>
        </p:nvPicPr>
        <p:blipFill rotWithShape="1">
          <a:blip r:embed="rId3">
            <a:alphaModFix/>
          </a:blip>
          <a:srcRect b="66372" l="0" r="66607" t="3231"/>
          <a:stretch/>
        </p:blipFill>
        <p:spPr>
          <a:xfrm>
            <a:off x="2791324" y="3397084"/>
            <a:ext cx="1936799" cy="166949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8"/>
          <p:cNvSpPr txBox="1"/>
          <p:nvPr/>
        </p:nvSpPr>
        <p:spPr>
          <a:xfrm>
            <a:off x="2861300" y="887875"/>
            <a:ext cx="1819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(Input)</a:t>
            </a:r>
            <a:endParaRPr b="1" sz="1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7" name="Google Shape;677;p48"/>
          <p:cNvSpPr txBox="1"/>
          <p:nvPr/>
        </p:nvSpPr>
        <p:spPr>
          <a:xfrm>
            <a:off x="4785750" y="778275"/>
            <a:ext cx="2332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Final Error (3 iterations)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|Estimated - Input|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8" name="Google Shape;678;p48"/>
          <p:cNvSpPr/>
          <p:nvPr/>
        </p:nvSpPr>
        <p:spPr>
          <a:xfrm>
            <a:off x="4045937" y="4242007"/>
            <a:ext cx="436500" cy="456300"/>
          </a:xfrm>
          <a:prstGeom prst="ellipse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79" name="Google Shape;679;p48"/>
          <p:cNvSpPr/>
          <p:nvPr/>
        </p:nvSpPr>
        <p:spPr>
          <a:xfrm>
            <a:off x="1688125" y="4610296"/>
            <a:ext cx="2397952" cy="456278"/>
          </a:xfrm>
          <a:custGeom>
            <a:rect b="b" l="l" r="r" t="t"/>
            <a:pathLst>
              <a:path extrusionOk="0" h="22331" w="102729">
                <a:moveTo>
                  <a:pt x="0" y="0"/>
                </a:moveTo>
                <a:cubicBezTo>
                  <a:pt x="1976" y="3716"/>
                  <a:pt x="-5267" y="22014"/>
                  <a:pt x="11854" y="22296"/>
                </a:cubicBezTo>
                <a:cubicBezTo>
                  <a:pt x="28976" y="22578"/>
                  <a:pt x="87583" y="5127"/>
                  <a:pt x="102729" y="1693"/>
                </a:cubicBezTo>
              </a:path>
            </a:pathLst>
          </a:custGeom>
          <a:noFill/>
          <a:ln cap="flat" cmpd="sng" w="28575">
            <a:solidFill>
              <a:srgbClr val="CCCCCC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80" name="Google Shape;680;p48"/>
          <p:cNvSpPr/>
          <p:nvPr/>
        </p:nvSpPr>
        <p:spPr>
          <a:xfrm>
            <a:off x="6214950" y="4135949"/>
            <a:ext cx="505200" cy="668400"/>
          </a:xfrm>
          <a:prstGeom prst="ellipse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81" name="Google Shape;681;p48"/>
          <p:cNvPicPr preferRelativeResize="0"/>
          <p:nvPr/>
        </p:nvPicPr>
        <p:blipFill rotWithShape="1">
          <a:blip r:embed="rId4">
            <a:alphaModFix/>
          </a:blip>
          <a:srcRect b="65901" l="66607" r="0" t="2590"/>
          <a:stretch/>
        </p:blipFill>
        <p:spPr>
          <a:xfrm>
            <a:off x="5008073" y="1362876"/>
            <a:ext cx="1936799" cy="1730738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83" name="Google Shape;6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3799" y="1899327"/>
            <a:ext cx="681200" cy="66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8497" y="3915937"/>
            <a:ext cx="631800" cy="6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9"/>
          <p:cNvSpPr/>
          <p:nvPr/>
        </p:nvSpPr>
        <p:spPr>
          <a:xfrm>
            <a:off x="226975" y="153175"/>
            <a:ext cx="8823900" cy="4073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6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0" name="Google Shape;690;p49"/>
          <p:cNvSpPr txBox="1"/>
          <p:nvPr/>
        </p:nvSpPr>
        <p:spPr>
          <a:xfrm>
            <a:off x="1097744" y="355402"/>
            <a:ext cx="2012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Fjalla One"/>
                <a:ea typeface="Fjalla One"/>
                <a:cs typeface="Fjalla One"/>
                <a:sym typeface="Fjalla One"/>
              </a:rPr>
              <a:t>Discussion</a:t>
            </a:r>
            <a:endParaRPr sz="2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91" name="Google Shape;691;p49"/>
          <p:cNvCxnSpPr/>
          <p:nvPr/>
        </p:nvCxnSpPr>
        <p:spPr>
          <a:xfrm>
            <a:off x="5401135" y="1127737"/>
            <a:ext cx="3483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2" name="Google Shape;692;p49"/>
          <p:cNvSpPr txBox="1"/>
          <p:nvPr/>
        </p:nvSpPr>
        <p:spPr>
          <a:xfrm>
            <a:off x="442038" y="992425"/>
            <a:ext cx="41979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Didact Gothic"/>
              <a:buChar char="●"/>
            </a:pP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Robust, scalable models improved by training with gamma index</a:t>
            </a:r>
            <a:endParaRPr sz="2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Didact Gothic"/>
              <a:buChar char="●"/>
            </a:pP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Fast enough:</a:t>
            </a:r>
            <a:endParaRPr sz="2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u="sng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4h</a:t>
            </a: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Simulation + Training </a:t>
            </a:r>
            <a:r>
              <a:rPr b="1"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&lt;</a:t>
            </a: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 sz="2100" u="sng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24h</a:t>
            </a: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between CT and treatment. </a:t>
            </a:r>
            <a:endParaRPr sz="2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Didact Gothic"/>
              <a:buChar char="●"/>
            </a:pP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Sub-millimeter precision</a:t>
            </a:r>
            <a:endParaRPr sz="2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93" name="Google Shape;693;p49"/>
          <p:cNvCxnSpPr/>
          <p:nvPr/>
        </p:nvCxnSpPr>
        <p:spPr>
          <a:xfrm flipH="1" rot="10800000">
            <a:off x="563644" y="992414"/>
            <a:ext cx="7968900" cy="9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94" name="Google Shape;694;p49"/>
          <p:cNvPicPr preferRelativeResize="0"/>
          <p:nvPr/>
        </p:nvPicPr>
        <p:blipFill rotWithShape="1">
          <a:blip r:embed="rId3">
            <a:alphaModFix/>
          </a:blip>
          <a:srcRect b="7614" l="0" r="0" t="20282"/>
          <a:stretch/>
        </p:blipFill>
        <p:spPr>
          <a:xfrm flipH="1">
            <a:off x="5244213" y="3359125"/>
            <a:ext cx="3177925" cy="171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600000" dist="95250">
              <a:srgbClr val="000000">
                <a:alpha val="50000"/>
              </a:srgbClr>
            </a:outerShdw>
          </a:effectLst>
        </p:spPr>
      </p:pic>
      <p:sp>
        <p:nvSpPr>
          <p:cNvPr id="695" name="Google Shape;695;p49"/>
          <p:cNvSpPr txBox="1"/>
          <p:nvPr/>
        </p:nvSpPr>
        <p:spPr>
          <a:xfrm>
            <a:off x="4639873" y="992425"/>
            <a:ext cx="43866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</a:pPr>
            <a:r>
              <a:rPr lang="es" sz="21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 with PET-reconstructed activity</a:t>
            </a:r>
            <a:endParaRPr sz="21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</a:pPr>
            <a:r>
              <a:rPr lang="es" sz="2100">
                <a:latin typeface="Didact Gothic"/>
                <a:ea typeface="Didact Gothic"/>
                <a:cs typeface="Didact Gothic"/>
                <a:sym typeface="Didact Gothic"/>
              </a:rPr>
              <a:t>Include Spread Out Bragg Peaks (sum of many beams)</a:t>
            </a:r>
            <a:endParaRPr sz="21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</a:pPr>
            <a:r>
              <a:rPr lang="es" sz="2100">
                <a:latin typeface="Didact Gothic"/>
                <a:ea typeface="Didact Gothic"/>
                <a:cs typeface="Didact Gothic"/>
                <a:sym typeface="Didact Gothic"/>
              </a:rPr>
              <a:t>Explore diffusion-based models</a:t>
            </a:r>
            <a:endParaRPr sz="210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Char char="●"/>
            </a:pPr>
            <a:r>
              <a:rPr lang="es" sz="2100">
                <a:latin typeface="Didact Gothic"/>
                <a:ea typeface="Didact Gothic"/>
                <a:cs typeface="Didact Gothic"/>
                <a:sym typeface="Didact Gothic"/>
              </a:rPr>
              <a:t>Extend to Prompt-Gammas</a:t>
            </a:r>
            <a:endParaRPr sz="21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6" name="Google Shape;696;p49"/>
          <p:cNvSpPr txBox="1"/>
          <p:nvPr/>
        </p:nvSpPr>
        <p:spPr>
          <a:xfrm>
            <a:off x="5228348" y="355402"/>
            <a:ext cx="256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Fjalla One"/>
                <a:ea typeface="Fjalla One"/>
                <a:cs typeface="Fjalla One"/>
                <a:sym typeface="Fjalla One"/>
              </a:rPr>
              <a:t>Future Work</a:t>
            </a:r>
            <a:endParaRPr sz="29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97" name="Google Shape;697;p49"/>
          <p:cNvCxnSpPr>
            <a:stCxn id="689" idx="0"/>
          </p:cNvCxnSpPr>
          <p:nvPr/>
        </p:nvCxnSpPr>
        <p:spPr>
          <a:xfrm flipH="1">
            <a:off x="4638625" y="153175"/>
            <a:ext cx="300" cy="403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98" name="Google Shape;698;p49"/>
          <p:cNvSpPr txBox="1"/>
          <p:nvPr/>
        </p:nvSpPr>
        <p:spPr>
          <a:xfrm>
            <a:off x="2724850" y="4390575"/>
            <a:ext cx="2503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s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Spread Out Bragg Peak</a:t>
            </a:r>
            <a:endParaRPr baseline="30000" i="1"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Onecha et al. 2021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99" name="Google Shape;69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704" name="Google Shape;70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5383" y="-21284"/>
            <a:ext cx="1051473" cy="68117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50"/>
          <p:cNvSpPr txBox="1"/>
          <p:nvPr/>
        </p:nvSpPr>
        <p:spPr>
          <a:xfrm>
            <a:off x="6439203" y="929584"/>
            <a:ext cx="2428800" cy="71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 email</a:t>
            </a: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jlopezhe@ucm.es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, Logotipo&#10;&#10;Descripción generada automáticamente" id="706" name="Google Shape;70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24" y="114191"/>
            <a:ext cx="572438" cy="655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Icono&#10;&#10;Descripción generada automáticamente" id="707" name="Google Shape;70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2622" y="81646"/>
            <a:ext cx="796587" cy="77806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0"/>
          <p:cNvSpPr txBox="1"/>
          <p:nvPr/>
        </p:nvSpPr>
        <p:spPr>
          <a:xfrm>
            <a:off x="194625" y="1325488"/>
            <a:ext cx="8725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GRADECIMIENTO</a:t>
            </a:r>
            <a:r>
              <a:rPr b="1" i="0" lang="es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S: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Prototwin Project </a:t>
            </a:r>
            <a:r>
              <a:rPr lang="es" sz="1500">
                <a:solidFill>
                  <a:schemeClr val="accent2"/>
                </a:solidFill>
                <a:latin typeface="Didact Gothic"/>
                <a:ea typeface="Didact Gothic"/>
                <a:cs typeface="Didact Gothic"/>
                <a:sym typeface="Didact Gothic"/>
              </a:rPr>
              <a:t>(TED2021-130592B-I00) funded by MCIN/AEI/10.13039/501100011033 and by the European Union NextGenerationEU/PRTR.</a:t>
            </a:r>
            <a:endParaRPr sz="15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accen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b="1" lang="es" sz="1400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Fascina Project </a:t>
            </a:r>
            <a:r>
              <a:rPr lang="es" sz="1400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(PID2021-126998OB-I00) and </a:t>
            </a:r>
            <a:r>
              <a:rPr b="1" lang="es" sz="1400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3PET Pro</a:t>
            </a:r>
            <a:r>
              <a:rPr b="1" lang="es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ject</a:t>
            </a:r>
            <a:r>
              <a:rPr lang="es" sz="1400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 (PDC2022-133057-I00) funded by MCIN/AEI/10.13039/501100011033 and by the European Union NextGenerationEU/PRTR.</a:t>
            </a:r>
            <a:endParaRPr sz="1400">
              <a:solidFill>
                <a:srgbClr val="22222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22222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Tartaglia Project </a:t>
            </a:r>
            <a:r>
              <a:rPr lang="es" sz="15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es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MIA.2021.M02.0005) - Ministerio de Asuntos Económicos y Transformación Digital, financiado con fondos del Plan de Recuperación, Resiliencia y Transformación de la Unión Europea a través de los fondos </a:t>
            </a:r>
            <a:r>
              <a:rPr i="1" lang="es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Next Generation EU</a:t>
            </a:r>
            <a:r>
              <a:rPr lang="es">
                <a:solidFill>
                  <a:srgbClr val="222222"/>
                </a:solidFill>
                <a:latin typeface="Didact Gothic"/>
                <a:ea typeface="Didact Gothic"/>
                <a:cs typeface="Didact Gothic"/>
                <a:sym typeface="Didact Gothic"/>
              </a:rPr>
              <a:t>. TARTAGLIA está enmarcado dentro del programa Misiones de I+D en Inteligencia Artificial de la agenda España Digital 2025 y de la Estrategia Nacional de Inteligencia Artificial.</a:t>
            </a:r>
            <a:endParaRPr>
              <a:solidFill>
                <a:srgbClr val="22222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s">
                <a:solidFill>
                  <a:srgbClr val="212529"/>
                </a:solidFill>
                <a:latin typeface="Didact Gothic"/>
                <a:ea typeface="Didact Gothic"/>
                <a:cs typeface="Didact Gothic"/>
                <a:sym typeface="Didact Gothic"/>
              </a:rPr>
              <a:t>Pablo Cabrales was also funded by </a:t>
            </a:r>
            <a:r>
              <a:rPr b="1" lang="es">
                <a:solidFill>
                  <a:srgbClr val="212529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Complutense University </a:t>
            </a:r>
            <a:r>
              <a:rPr lang="es">
                <a:solidFill>
                  <a:srgbClr val="212529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Predoctoral Fellowship</a:t>
            </a:r>
            <a:endParaRPr>
              <a:solidFill>
                <a:srgbClr val="21252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>
              <a:solidFill>
                <a:srgbClr val="222222"/>
              </a:solidFill>
            </a:endParaRPr>
          </a:p>
        </p:txBody>
      </p:sp>
      <p:pic>
        <p:nvPicPr>
          <p:cNvPr descr="Imagen que contiene Logotipo&#10;&#10;Descripción generada automáticamente" id="709" name="Google Shape;70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2585" y="93103"/>
            <a:ext cx="1372095" cy="755146"/>
          </a:xfrm>
          <a:prstGeom prst="rect">
            <a:avLst/>
          </a:prstGeom>
          <a:noFill/>
          <a:ln>
            <a:noFill/>
          </a:ln>
        </p:spPr>
      </p:pic>
      <p:sp>
        <p:nvSpPr>
          <p:cNvPr descr="Inicio" id="710" name="Google Shape;710;p50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1" name="Google Shape;711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2511" y="144163"/>
            <a:ext cx="3443288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14469" y="4498849"/>
            <a:ext cx="9144000" cy="64465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0"/>
          <p:cNvSpPr txBox="1"/>
          <p:nvPr/>
        </p:nvSpPr>
        <p:spPr>
          <a:xfrm>
            <a:off x="194625" y="965125"/>
            <a:ext cx="5970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Acknowledgements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1"/>
          <p:cNvSpPr/>
          <p:nvPr/>
        </p:nvSpPr>
        <p:spPr>
          <a:xfrm>
            <a:off x="93150" y="655225"/>
            <a:ext cx="8936400" cy="4186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6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19" name="Google Shape;719;p51"/>
          <p:cNvSpPr txBox="1"/>
          <p:nvPr/>
        </p:nvSpPr>
        <p:spPr>
          <a:xfrm>
            <a:off x="500650" y="1051775"/>
            <a:ext cx="4431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>
                <a:latin typeface="Fjalla One"/>
                <a:ea typeface="Fjalla One"/>
                <a:cs typeface="Fjalla One"/>
                <a:sym typeface="Fjalla One"/>
              </a:rPr>
              <a:t>Thank you for your attention!</a:t>
            </a:r>
            <a:endParaRPr sz="4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720" name="Google Shape;720;p51"/>
          <p:cNvCxnSpPr/>
          <p:nvPr/>
        </p:nvCxnSpPr>
        <p:spPr>
          <a:xfrm>
            <a:off x="5251557" y="1775125"/>
            <a:ext cx="3536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51"/>
          <p:cNvSpPr txBox="1"/>
          <p:nvPr/>
        </p:nvSpPr>
        <p:spPr>
          <a:xfrm>
            <a:off x="540800" y="3253275"/>
            <a:ext cx="71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22" name="Google Shape;722;p51"/>
          <p:cNvSpPr txBox="1"/>
          <p:nvPr/>
        </p:nvSpPr>
        <p:spPr>
          <a:xfrm>
            <a:off x="410550" y="3998775"/>
            <a:ext cx="57147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Pablo Cabrales Miró-Granada (</a:t>
            </a:r>
            <a:r>
              <a:rPr lang="es" sz="1600" u="sng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pcabrale@ucm.es</a:t>
            </a:r>
            <a:r>
              <a:rPr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sz="16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Grupo de Física Nuclear @ UCM</a:t>
            </a:r>
            <a:endParaRPr sz="16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723" name="Google Shape;723;p51"/>
          <p:cNvCxnSpPr/>
          <p:nvPr/>
        </p:nvCxnSpPr>
        <p:spPr>
          <a:xfrm flipH="1" rot="10800000">
            <a:off x="227500" y="2764236"/>
            <a:ext cx="4872900" cy="1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24" name="Google Shape;724;p51"/>
          <p:cNvSpPr txBox="1"/>
          <p:nvPr/>
        </p:nvSpPr>
        <p:spPr>
          <a:xfrm>
            <a:off x="410550" y="2899875"/>
            <a:ext cx="4980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A State-of-the-Art Deep Learning Approach to Proton Dose Reconstruction from PET Activity Measurements</a:t>
            </a:r>
            <a:endParaRPr/>
          </a:p>
        </p:txBody>
      </p:sp>
      <p:pic>
        <p:nvPicPr>
          <p:cNvPr id="725" name="Google Shape;725;p51"/>
          <p:cNvPicPr preferRelativeResize="0"/>
          <p:nvPr/>
        </p:nvPicPr>
        <p:blipFill rotWithShape="1">
          <a:blip r:embed="rId4">
            <a:alphaModFix/>
          </a:blip>
          <a:srcRect b="0" l="27203" r="6267" t="0"/>
          <a:stretch/>
        </p:blipFill>
        <p:spPr>
          <a:xfrm>
            <a:off x="5301674" y="867025"/>
            <a:ext cx="3536399" cy="354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51"/>
          <p:cNvSpPr txBox="1"/>
          <p:nvPr/>
        </p:nvSpPr>
        <p:spPr>
          <a:xfrm>
            <a:off x="5333175" y="4403900"/>
            <a:ext cx="365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Quironsalud p</a:t>
            </a:r>
            <a:r>
              <a:rPr i="1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roton therapy facility, Madrid</a:t>
            </a:r>
            <a:endParaRPr i="1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27" name="Google Shape;72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"/>
          <p:cNvSpPr/>
          <p:nvPr/>
        </p:nvSpPr>
        <p:spPr>
          <a:xfrm>
            <a:off x="171975" y="265550"/>
            <a:ext cx="68427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9"/>
          <p:cNvSpPr txBox="1"/>
          <p:nvPr/>
        </p:nvSpPr>
        <p:spPr>
          <a:xfrm>
            <a:off x="391975" y="320750"/>
            <a:ext cx="85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Introduction: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What is cancer and how do we treat it?</a:t>
            </a:r>
            <a:endParaRPr sz="2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0" name="Google Shape;470;p39"/>
          <p:cNvSpPr txBox="1"/>
          <p:nvPr/>
        </p:nvSpPr>
        <p:spPr>
          <a:xfrm>
            <a:off x="322800" y="1193275"/>
            <a:ext cx="5350500" cy="3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Cancer is the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leading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cause of death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es" sz="1600" u="sng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 in 6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)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worldwide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Treatment techniques: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Surgery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Chemotherapy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Immunotherapy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Radiotherapy (&gt; 50% of patients)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Last few decades, a new technique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grows to precisely target tumors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471" name="Google Shape;471;p39"/>
          <p:cNvCxnSpPr/>
          <p:nvPr/>
        </p:nvCxnSpPr>
        <p:spPr>
          <a:xfrm>
            <a:off x="788850" y="4469550"/>
            <a:ext cx="6993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39"/>
          <p:cNvSpPr txBox="1"/>
          <p:nvPr/>
        </p:nvSpPr>
        <p:spPr>
          <a:xfrm>
            <a:off x="1592850" y="4198500"/>
            <a:ext cx="311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Proton Therapy</a:t>
            </a:r>
            <a:endParaRPr b="1" sz="23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25" y="1757763"/>
            <a:ext cx="3581100" cy="237282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/>
        </p:nvSpPr>
        <p:spPr>
          <a:xfrm>
            <a:off x="4975675" y="4130575"/>
            <a:ext cx="358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666666"/>
                </a:solidFill>
                <a:highlight>
                  <a:schemeClr val="dk1"/>
                </a:highlight>
                <a:latin typeface="Didact Gothic"/>
                <a:ea typeface="Didact Gothic"/>
                <a:cs typeface="Didact Gothic"/>
                <a:sym typeface="Didact Gothic"/>
              </a:rPr>
              <a:t>© </a:t>
            </a:r>
            <a:r>
              <a:rPr i="1" lang="es" sz="1050">
                <a:highlight>
                  <a:schemeClr val="dk1"/>
                </a:highlight>
                <a:latin typeface="Didact Gothic"/>
                <a:ea typeface="Didact Gothic"/>
                <a:cs typeface="Didact Gothic"/>
                <a:sym typeface="Didact Gothic"/>
              </a:rPr>
              <a:t>T</a:t>
            </a:r>
            <a:r>
              <a:rPr i="1" lang="es" sz="1050">
                <a:solidFill>
                  <a:schemeClr val="hlink"/>
                </a:solidFill>
                <a:highlight>
                  <a:schemeClr val="dk1"/>
                </a:highlight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/>
              </a:rPr>
              <a:t>he New York Times</a:t>
            </a:r>
            <a:endParaRPr i="1" sz="1050">
              <a:solidFill>
                <a:schemeClr val="hlink"/>
              </a:solidFill>
              <a:highlight>
                <a:schemeClr val="dk1"/>
              </a:highlight>
              <a:uFill>
                <a:noFill/>
              </a:uFill>
              <a:latin typeface="Didact Gothic"/>
              <a:ea typeface="Didact Gothic"/>
              <a:cs typeface="Didact Gothic"/>
              <a:sym typeface="Didact Gothic"/>
              <a:hlinkClick r:id="rId5"/>
            </a:endParaRPr>
          </a:p>
        </p:txBody>
      </p:sp>
      <p:sp>
        <p:nvSpPr>
          <p:cNvPr id="475" name="Google Shape;47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/>
          <p:nvPr/>
        </p:nvSpPr>
        <p:spPr>
          <a:xfrm>
            <a:off x="5974750" y="4582050"/>
            <a:ext cx="1515900" cy="143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1" name="Google Shape;481;p40"/>
          <p:cNvSpPr/>
          <p:nvPr/>
        </p:nvSpPr>
        <p:spPr>
          <a:xfrm>
            <a:off x="8196290" y="3562911"/>
            <a:ext cx="1435200" cy="135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482" name="Google Shape;48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75" y="1493825"/>
            <a:ext cx="4316874" cy="286261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0"/>
          <p:cNvSpPr/>
          <p:nvPr/>
        </p:nvSpPr>
        <p:spPr>
          <a:xfrm>
            <a:off x="171975" y="265550"/>
            <a:ext cx="68427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0"/>
          <p:cNvSpPr txBox="1"/>
          <p:nvPr/>
        </p:nvSpPr>
        <p:spPr>
          <a:xfrm>
            <a:off x="391975" y="320750"/>
            <a:ext cx="85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Introduction: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What is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P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roton Therapy?</a:t>
            </a:r>
            <a:endParaRPr sz="2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aphicFrame>
        <p:nvGraphicFramePr>
          <p:cNvPr id="485" name="Google Shape;485;p40"/>
          <p:cNvGraphicFramePr/>
          <p:nvPr/>
        </p:nvGraphicFramePr>
        <p:xfrm>
          <a:off x="228075" y="13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1184450"/>
                <a:gridCol w="2245775"/>
                <a:gridCol w="2167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D9D9E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Conventional Radiotherapy </a:t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A9AC">
                        <a:alpha val="607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Proton Therapy</a:t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9F1B">
                        <a:alpha val="6899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Objective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Damage DNA of cancer cells to eliminate the tumor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Radiation Type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</a:t>
                      </a:r>
                      <a:r>
                        <a:rPr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igh-energy X-rays </a:t>
                      </a:r>
                      <a:r>
                        <a:rPr b="1"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(photons</a:t>
                      </a:r>
                      <a:r>
                        <a:rPr b="1"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)</a:t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A9AC">
                        <a:alpha val="348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Protons</a:t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9F1B">
                        <a:alpha val="3544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Dose Deposition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Peak after entering the body</a:t>
                      </a:r>
                      <a:endParaRPr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A9AC">
                        <a:alpha val="348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200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Bragg Peak</a:t>
                      </a:r>
                      <a:r>
                        <a:rPr lang="es" sz="1200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at specific depth, sharp drop off</a:t>
                      </a:r>
                      <a:endParaRPr b="1" sz="1200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9F1B">
                        <a:alpha val="35440"/>
                      </a:srgbClr>
                    </a:solidFill>
                  </a:tcPr>
                </a:tc>
              </a:tr>
              <a:tr h="1424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200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Sample Prostate Dose Distribution</a:t>
                      </a:r>
                      <a:endParaRPr sz="1200"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Kamran et al. 2019</a:t>
                      </a:r>
                      <a:endParaRPr sz="1100"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A9AC">
                        <a:alpha val="348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9F1B">
                        <a:alpha val="3544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86" name="Google Shape;486;p40"/>
          <p:cNvSpPr/>
          <p:nvPr/>
        </p:nvSpPr>
        <p:spPr>
          <a:xfrm>
            <a:off x="7013175" y="4261425"/>
            <a:ext cx="1337350" cy="320025"/>
          </a:xfrm>
          <a:prstGeom prst="flowChartProcess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i="1" lang="es" sz="1100">
                <a:solidFill>
                  <a:srgbClr val="1F1F1F"/>
                </a:solidFill>
                <a:latin typeface="Didact Gothic"/>
                <a:ea typeface="Didact Gothic"/>
                <a:cs typeface="Didact Gothic"/>
                <a:sym typeface="Didact Gothic"/>
              </a:rPr>
              <a:t>Desouky et al. 2015</a:t>
            </a:r>
            <a:endParaRPr i="1" sz="1100">
              <a:solidFill>
                <a:srgbClr val="1F1F1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8196290" y="1839941"/>
            <a:ext cx="728100" cy="320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88" name="Google Shape;48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descr="Imagen que contiene Diagrama&#10;&#10;Descripción generada automáticamente" id="489" name="Google Shape;489;p40"/>
          <p:cNvPicPr preferRelativeResize="0"/>
          <p:nvPr/>
        </p:nvPicPr>
        <p:blipFill rotWithShape="1">
          <a:blip r:embed="rId4">
            <a:alphaModFix/>
          </a:blip>
          <a:srcRect b="0" l="0" r="3920" t="0"/>
          <a:stretch/>
        </p:blipFill>
        <p:spPr>
          <a:xfrm>
            <a:off x="1412525" y="3118650"/>
            <a:ext cx="4417450" cy="142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agrama&#10;&#10;Descripción generada automáticamente" id="490" name="Google Shape;490;p40"/>
          <p:cNvPicPr preferRelativeResize="0"/>
          <p:nvPr/>
        </p:nvPicPr>
        <p:blipFill rotWithShape="1">
          <a:blip r:embed="rId4">
            <a:alphaModFix/>
          </a:blip>
          <a:srcRect b="13271" l="93264" r="0" t="13161"/>
          <a:stretch/>
        </p:blipFill>
        <p:spPr>
          <a:xfrm>
            <a:off x="5515825" y="3307575"/>
            <a:ext cx="309700" cy="10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0"/>
          <p:cNvSpPr/>
          <p:nvPr/>
        </p:nvSpPr>
        <p:spPr>
          <a:xfrm>
            <a:off x="1438550" y="3177525"/>
            <a:ext cx="2046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3694650" y="3159500"/>
            <a:ext cx="227100" cy="20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1"/>
          <p:cNvPicPr preferRelativeResize="0"/>
          <p:nvPr/>
        </p:nvPicPr>
        <p:blipFill rotWithShape="1">
          <a:blip r:embed="rId3">
            <a:alphaModFix/>
          </a:blip>
          <a:srcRect b="14033" l="30514" r="31308" t="37373"/>
          <a:stretch/>
        </p:blipFill>
        <p:spPr>
          <a:xfrm rot="10800000">
            <a:off x="5533676" y="2752975"/>
            <a:ext cx="1617174" cy="12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1"/>
          <p:cNvSpPr/>
          <p:nvPr/>
        </p:nvSpPr>
        <p:spPr>
          <a:xfrm>
            <a:off x="8196290" y="3562911"/>
            <a:ext cx="1435200" cy="1355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9" name="Google Shape;499;p41"/>
          <p:cNvSpPr/>
          <p:nvPr/>
        </p:nvSpPr>
        <p:spPr>
          <a:xfrm>
            <a:off x="599125" y="1080725"/>
            <a:ext cx="5838000" cy="931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0" name="Google Shape;500;p41"/>
          <p:cNvSpPr/>
          <p:nvPr/>
        </p:nvSpPr>
        <p:spPr>
          <a:xfrm>
            <a:off x="171975" y="265550"/>
            <a:ext cx="68427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1"/>
          <p:cNvSpPr txBox="1"/>
          <p:nvPr/>
        </p:nvSpPr>
        <p:spPr>
          <a:xfrm>
            <a:off x="391975" y="320750"/>
            <a:ext cx="85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Introduction: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Challenges</a:t>
            </a: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of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P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roton Therapy</a:t>
            </a:r>
            <a:endParaRPr sz="2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534175" y="777450"/>
            <a:ext cx="5754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-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 deviations -positioning, physiological changes-                           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Damage to healthy organs / Tumour undertreatment	         </a:t>
            </a:r>
            <a:endParaRPr sz="16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665675" y="2860375"/>
            <a:ext cx="4648800" cy="1782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599125" y="3001050"/>
            <a:ext cx="4715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-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Proton beams induce e</a:t>
            </a:r>
            <a:r>
              <a:rPr baseline="30000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+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              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PET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-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If the relationship between activity and dose is understood, dose deviations can be detected, enabling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djustments between sessions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505" name="Google Shape;505;p41"/>
          <p:cNvCxnSpPr/>
          <p:nvPr/>
        </p:nvCxnSpPr>
        <p:spPr>
          <a:xfrm>
            <a:off x="4003300" y="3215300"/>
            <a:ext cx="192900" cy="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6" name="Google Shape;506;p41"/>
          <p:cNvCxnSpPr/>
          <p:nvPr/>
        </p:nvCxnSpPr>
        <p:spPr>
          <a:xfrm>
            <a:off x="1179800" y="1526400"/>
            <a:ext cx="289800" cy="218400"/>
          </a:xfrm>
          <a:prstGeom prst="bentConnector3">
            <a:avLst>
              <a:gd fmla="val 25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1"/>
          <p:cNvCxnSpPr/>
          <p:nvPr/>
        </p:nvCxnSpPr>
        <p:spPr>
          <a:xfrm>
            <a:off x="1311350" y="2131550"/>
            <a:ext cx="8100" cy="65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41"/>
          <p:cNvSpPr txBox="1"/>
          <p:nvPr/>
        </p:nvSpPr>
        <p:spPr>
          <a:xfrm>
            <a:off x="1052925" y="2220900"/>
            <a:ext cx="45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Need to verify dose deposition    </a:t>
            </a:r>
            <a:endParaRPr sz="1600"/>
          </a:p>
        </p:txBody>
      </p:sp>
      <p:sp>
        <p:nvSpPr>
          <p:cNvPr id="509" name="Google Shape;50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0" name="Google Shape;510;p41"/>
          <p:cNvPicPr preferRelativeResize="0"/>
          <p:nvPr/>
        </p:nvPicPr>
        <p:blipFill rotWithShape="1">
          <a:blip r:embed="rId4">
            <a:alphaModFix/>
          </a:blip>
          <a:srcRect b="13380" l="27349" r="49775" t="60732"/>
          <a:stretch/>
        </p:blipFill>
        <p:spPr>
          <a:xfrm>
            <a:off x="7282825" y="1782575"/>
            <a:ext cx="1747451" cy="130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1"/>
          <p:cNvPicPr preferRelativeResize="0"/>
          <p:nvPr/>
        </p:nvPicPr>
        <p:blipFill rotWithShape="1">
          <a:blip r:embed="rId4">
            <a:alphaModFix/>
          </a:blip>
          <a:srcRect b="13667" l="2911" r="74213" t="60446"/>
          <a:stretch/>
        </p:blipFill>
        <p:spPr>
          <a:xfrm>
            <a:off x="7282825" y="3508299"/>
            <a:ext cx="1747451" cy="1302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41"/>
          <p:cNvCxnSpPr>
            <a:endCxn id="510" idx="1"/>
          </p:cNvCxnSpPr>
          <p:nvPr/>
        </p:nvCxnSpPr>
        <p:spPr>
          <a:xfrm flipH="1" rot="10800000">
            <a:off x="6995725" y="2433836"/>
            <a:ext cx="287100" cy="4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41"/>
          <p:cNvCxnSpPr/>
          <p:nvPr/>
        </p:nvCxnSpPr>
        <p:spPr>
          <a:xfrm>
            <a:off x="6994425" y="4020350"/>
            <a:ext cx="214500" cy="3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41"/>
          <p:cNvSpPr txBox="1"/>
          <p:nvPr/>
        </p:nvSpPr>
        <p:spPr>
          <a:xfrm>
            <a:off x="6939475" y="3170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e</a:t>
            </a:r>
            <a:r>
              <a:rPr baseline="30000"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+ 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ctivity (PET)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6967675" y="1344950"/>
            <a:ext cx="201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Radiation Dose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16" name="Google Shape;516;p41"/>
          <p:cNvCxnSpPr/>
          <p:nvPr/>
        </p:nvCxnSpPr>
        <p:spPr>
          <a:xfrm>
            <a:off x="5516500" y="3447699"/>
            <a:ext cx="1318500" cy="3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41"/>
          <p:cNvSpPr txBox="1"/>
          <p:nvPr/>
        </p:nvSpPr>
        <p:spPr>
          <a:xfrm>
            <a:off x="5627825" y="2362075"/>
            <a:ext cx="133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Proton Beam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2"/>
          <p:cNvSpPr/>
          <p:nvPr/>
        </p:nvSpPr>
        <p:spPr>
          <a:xfrm>
            <a:off x="4673975" y="1098000"/>
            <a:ext cx="4238400" cy="195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3" name="Google Shape;523;p42"/>
          <p:cNvSpPr txBox="1"/>
          <p:nvPr>
            <p:ph type="ctrTitle"/>
          </p:nvPr>
        </p:nvSpPr>
        <p:spPr>
          <a:xfrm>
            <a:off x="503075" y="874850"/>
            <a:ext cx="3506400" cy="6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How?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	    </a:t>
            </a:r>
            <a:endParaRPr/>
          </a:p>
        </p:txBody>
      </p:sp>
      <p:pic>
        <p:nvPicPr>
          <p:cNvPr id="524" name="Google Shape;524;p42"/>
          <p:cNvPicPr preferRelativeResize="0"/>
          <p:nvPr/>
        </p:nvPicPr>
        <p:blipFill rotWithShape="1">
          <a:blip r:embed="rId3">
            <a:alphaModFix/>
          </a:blip>
          <a:srcRect b="13380" l="27349" r="49775" t="60732"/>
          <a:stretch/>
        </p:blipFill>
        <p:spPr>
          <a:xfrm>
            <a:off x="7085326" y="1401462"/>
            <a:ext cx="1665649" cy="12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2"/>
          <p:cNvPicPr preferRelativeResize="0"/>
          <p:nvPr/>
        </p:nvPicPr>
        <p:blipFill rotWithShape="1">
          <a:blip r:embed="rId3">
            <a:alphaModFix/>
          </a:blip>
          <a:srcRect b="13667" l="2911" r="74213" t="60446"/>
          <a:stretch/>
        </p:blipFill>
        <p:spPr>
          <a:xfrm>
            <a:off x="4835388" y="1401462"/>
            <a:ext cx="1665649" cy="12415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2"/>
          <p:cNvSpPr txBox="1"/>
          <p:nvPr/>
        </p:nvSpPr>
        <p:spPr>
          <a:xfrm>
            <a:off x="4962213" y="2619638"/>
            <a:ext cx="16656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(Input)</a:t>
            </a:r>
            <a:endParaRPr sz="16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7" name="Google Shape;527;p42"/>
          <p:cNvSpPr txBox="1"/>
          <p:nvPr/>
        </p:nvSpPr>
        <p:spPr>
          <a:xfrm>
            <a:off x="7243450" y="2622763"/>
            <a:ext cx="13494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 (Output)</a:t>
            </a:r>
            <a:endParaRPr sz="1600"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528" name="Google Shape;528;p42"/>
          <p:cNvCxnSpPr/>
          <p:nvPr/>
        </p:nvCxnSpPr>
        <p:spPr>
          <a:xfrm>
            <a:off x="6565625" y="2022238"/>
            <a:ext cx="4551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9" name="Google Shape;529;p42"/>
          <p:cNvSpPr txBox="1"/>
          <p:nvPr/>
        </p:nvSpPr>
        <p:spPr>
          <a:xfrm>
            <a:off x="990275" y="2361625"/>
            <a:ext cx="36837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0" name="Google Shape;530;p42"/>
          <p:cNvSpPr txBox="1"/>
          <p:nvPr>
            <p:ph type="ctrTitle"/>
          </p:nvPr>
        </p:nvSpPr>
        <p:spPr>
          <a:xfrm>
            <a:off x="503075" y="3325863"/>
            <a:ext cx="7185900" cy="69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Current approaches: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idact Gothic"/>
              <a:buChar char="○"/>
            </a:pP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Linear Combinations of Beams</a:t>
            </a:r>
            <a:r>
              <a:rPr baseline="30000"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(</a:t>
            </a:r>
            <a:r>
              <a:rPr lang="es" sz="15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fast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s" sz="1500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limited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baseline="30000" sz="15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Didact Gothic"/>
              <a:buChar char="○"/>
            </a:pP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Deep Learning (RNNs</a:t>
            </a:r>
            <a:r>
              <a:rPr baseline="30000"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2,3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-1D, </a:t>
            </a:r>
            <a:r>
              <a:rPr lang="es" sz="1500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unscalable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-, or GANs</a:t>
            </a:r>
            <a:r>
              <a:rPr baseline="30000"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4,5,6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-</a:t>
            </a:r>
            <a:r>
              <a:rPr lang="es" sz="1500">
                <a:solidFill>
                  <a:srgbClr val="CC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outdated</a:t>
            </a:r>
            <a:r>
              <a:rPr lang="es" sz="1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-)</a:t>
            </a:r>
            <a:endParaRPr baseline="30000" sz="15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</a:t>
            </a:r>
            <a:endParaRPr/>
          </a:p>
        </p:txBody>
      </p:sp>
      <p:sp>
        <p:nvSpPr>
          <p:cNvPr id="531" name="Google Shape;531;p42"/>
          <p:cNvSpPr/>
          <p:nvPr/>
        </p:nvSpPr>
        <p:spPr>
          <a:xfrm>
            <a:off x="171975" y="265550"/>
            <a:ext cx="68427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2"/>
          <p:cNvSpPr txBox="1"/>
          <p:nvPr/>
        </p:nvSpPr>
        <p:spPr>
          <a:xfrm>
            <a:off x="391975" y="320750"/>
            <a:ext cx="850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Didact Gothic"/>
                <a:ea typeface="Didact Gothic"/>
                <a:cs typeface="Didact Gothic"/>
                <a:sym typeface="Didact Gothic"/>
              </a:rPr>
              <a:t>Introduction: </a:t>
            </a:r>
            <a:r>
              <a:rPr lang="es" sz="2400">
                <a:latin typeface="Didact Gothic"/>
                <a:ea typeface="Didact Gothic"/>
                <a:cs typeface="Didact Gothic"/>
                <a:sym typeface="Didact Gothic"/>
              </a:rPr>
              <a:t>P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redicting Dose from Activity</a:t>
            </a:r>
            <a:endParaRPr sz="26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7378450" y="3526300"/>
            <a:ext cx="1399500" cy="1476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503075" y="3985800"/>
            <a:ext cx="63594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We </a:t>
            </a:r>
            <a:r>
              <a:rPr lang="es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propose:</a:t>
            </a:r>
            <a:r>
              <a:rPr b="1" lang="es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State-of-the-Art Vision Transformer Models</a:t>
            </a:r>
            <a:endParaRPr b="1"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trained with goal-oriented metrics </a:t>
            </a:r>
            <a:endParaRPr b="1" sz="20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7425500" y="3526300"/>
            <a:ext cx="1399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Onecha et al. 2021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Li et al. 2019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3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Liu et al. 2019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4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Rahman et al. 2022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5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Ma et al. 2020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baseline="30000"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6 </a:t>
            </a:r>
            <a:r>
              <a:rPr lang="es" sz="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Zhang et al. 2021</a:t>
            </a:r>
            <a:endParaRPr sz="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623000" y="1432800"/>
            <a:ext cx="4289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AutoNum type="arabicPeriod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Monte Carlo simulations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AutoNum type="arabicPeriod"/>
            </a:pP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</a:t>
            </a:r>
            <a:r>
              <a:rPr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-</a:t>
            </a: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Image Pairs	  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AutoNum type="arabicPeriod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Models to predict </a:t>
            </a: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 (output)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from PET measured 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(input)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	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6430275" y="2067525"/>
            <a:ext cx="1013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</a:t>
            </a:r>
            <a:endParaRPr sz="1600">
              <a:solidFill>
                <a:srgbClr val="6AA84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38" name="Google Shape;53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/>
          <p:nvPr/>
        </p:nvSpPr>
        <p:spPr>
          <a:xfrm>
            <a:off x="381750" y="205750"/>
            <a:ext cx="58656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 txBox="1"/>
          <p:nvPr/>
        </p:nvSpPr>
        <p:spPr>
          <a:xfrm>
            <a:off x="536050" y="249849"/>
            <a:ext cx="651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Method: </a:t>
            </a:r>
            <a:r>
              <a:rPr lang="es" sz="2200">
                <a:latin typeface="Didact Gothic"/>
                <a:ea typeface="Didact Gothic"/>
                <a:cs typeface="Didact Gothic"/>
                <a:sym typeface="Didact Gothic"/>
              </a:rPr>
              <a:t>The Neural Networks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5" name="Google Shape;545;p43"/>
          <p:cNvSpPr/>
          <p:nvPr/>
        </p:nvSpPr>
        <p:spPr>
          <a:xfrm>
            <a:off x="0" y="1724425"/>
            <a:ext cx="3043800" cy="34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06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6" name="Google Shape;546;p43"/>
          <p:cNvSpPr/>
          <p:nvPr/>
        </p:nvSpPr>
        <p:spPr>
          <a:xfrm>
            <a:off x="3043875" y="1724425"/>
            <a:ext cx="3031500" cy="34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06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6075375" y="1724425"/>
            <a:ext cx="3068100" cy="342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306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548" name="Google Shape;548;p43"/>
          <p:cNvCxnSpPr/>
          <p:nvPr/>
        </p:nvCxnSpPr>
        <p:spPr>
          <a:xfrm>
            <a:off x="-24150" y="2224512"/>
            <a:ext cx="919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49" name="Google Shape;549;p43"/>
          <p:cNvSpPr txBox="1"/>
          <p:nvPr/>
        </p:nvSpPr>
        <p:spPr>
          <a:xfrm>
            <a:off x="609325" y="1724402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Vanilla U-Net</a:t>
            </a:r>
            <a:endParaRPr b="1" sz="21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0" name="Google Shape;550;p43"/>
          <p:cNvSpPr txBox="1"/>
          <p:nvPr/>
        </p:nvSpPr>
        <p:spPr>
          <a:xfrm>
            <a:off x="3958350" y="1743940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TransBTS</a:t>
            </a:r>
            <a:endParaRPr b="1" sz="1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1" name="Google Shape;551;p43"/>
          <p:cNvSpPr txBox="1"/>
          <p:nvPr/>
        </p:nvSpPr>
        <p:spPr>
          <a:xfrm>
            <a:off x="6896900" y="1751923"/>
            <a:ext cx="1698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SwinUNETR</a:t>
            </a:r>
            <a:endParaRPr b="1" sz="19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2" name="Google Shape;552;p43"/>
          <p:cNvSpPr txBox="1"/>
          <p:nvPr/>
        </p:nvSpPr>
        <p:spPr>
          <a:xfrm>
            <a:off x="-13800" y="2239500"/>
            <a:ext cx="2646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Reference;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Three layers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53" name="Google Shape;5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88" y="2656800"/>
            <a:ext cx="2771376" cy="211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3"/>
          <p:cNvSpPr txBox="1"/>
          <p:nvPr/>
        </p:nvSpPr>
        <p:spPr>
          <a:xfrm>
            <a:off x="609325" y="26877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</a:t>
            </a:r>
            <a:r>
              <a:rPr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            </a:t>
            </a: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</a:t>
            </a:r>
            <a:endParaRPr/>
          </a:p>
        </p:txBody>
      </p:sp>
      <p:sp>
        <p:nvSpPr>
          <p:cNvPr id="555" name="Google Shape;555;p43"/>
          <p:cNvSpPr txBox="1"/>
          <p:nvPr/>
        </p:nvSpPr>
        <p:spPr>
          <a:xfrm>
            <a:off x="2937525" y="2239500"/>
            <a:ext cx="3000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Transformer in bottleneck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56" name="Google Shape;556;p43"/>
          <p:cNvPicPr preferRelativeResize="0"/>
          <p:nvPr/>
        </p:nvPicPr>
        <p:blipFill rotWithShape="1">
          <a:blip r:embed="rId4">
            <a:alphaModFix/>
          </a:blip>
          <a:srcRect b="3519" l="30623" r="38753" t="35277"/>
          <a:stretch/>
        </p:blipFill>
        <p:spPr>
          <a:xfrm>
            <a:off x="3521585" y="2780954"/>
            <a:ext cx="2063700" cy="18663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7" name="Google Shape;557;p43"/>
          <p:cNvSpPr/>
          <p:nvPr/>
        </p:nvSpPr>
        <p:spPr>
          <a:xfrm>
            <a:off x="1211900" y="4308650"/>
            <a:ext cx="329700" cy="476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1541600" y="4058125"/>
            <a:ext cx="1828835" cy="855877"/>
          </a:xfrm>
          <a:custGeom>
            <a:rect b="b" l="l" r="r" t="t"/>
            <a:pathLst>
              <a:path extrusionOk="0" h="38527" w="71071">
                <a:moveTo>
                  <a:pt x="0" y="31140"/>
                </a:moveTo>
                <a:cubicBezTo>
                  <a:pt x="3297" y="32117"/>
                  <a:pt x="7938" y="42191"/>
                  <a:pt x="19783" y="37001"/>
                </a:cubicBezTo>
                <a:cubicBezTo>
                  <a:pt x="31628" y="31811"/>
                  <a:pt x="62523" y="6167"/>
                  <a:pt x="71071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59" name="Google Shape;559;p43"/>
          <p:cNvSpPr txBox="1"/>
          <p:nvPr/>
        </p:nvSpPr>
        <p:spPr>
          <a:xfrm>
            <a:off x="6241950" y="2232050"/>
            <a:ext cx="2771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Transformer applied on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liding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win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dows at different resolutions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0" name="Google Shape;560;p43"/>
          <p:cNvSpPr/>
          <p:nvPr/>
        </p:nvSpPr>
        <p:spPr>
          <a:xfrm flipH="1">
            <a:off x="8568275" y="3090350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1" name="Google Shape;561;p43"/>
          <p:cNvSpPr/>
          <p:nvPr/>
        </p:nvSpPr>
        <p:spPr>
          <a:xfrm flipH="1">
            <a:off x="8510725" y="3759975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2" name="Google Shape;562;p43"/>
          <p:cNvSpPr/>
          <p:nvPr/>
        </p:nvSpPr>
        <p:spPr>
          <a:xfrm flipH="1">
            <a:off x="8568275" y="4404200"/>
            <a:ext cx="329700" cy="128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3" name="Google Shape;563;p43"/>
          <p:cNvSpPr/>
          <p:nvPr/>
        </p:nvSpPr>
        <p:spPr>
          <a:xfrm>
            <a:off x="8595500" y="4429600"/>
            <a:ext cx="302475" cy="810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136150" y="3400488"/>
            <a:ext cx="1249800" cy="145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5" name="Google Shape;565;p43"/>
          <p:cNvSpPr/>
          <p:nvPr/>
        </p:nvSpPr>
        <p:spPr>
          <a:xfrm flipH="1">
            <a:off x="8568275" y="3388525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6" name="Google Shape;566;p43"/>
          <p:cNvSpPr/>
          <p:nvPr/>
        </p:nvSpPr>
        <p:spPr>
          <a:xfrm flipH="1">
            <a:off x="8510725" y="4058150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7" name="Google Shape;567;p43"/>
          <p:cNvSpPr/>
          <p:nvPr/>
        </p:nvSpPr>
        <p:spPr>
          <a:xfrm flipH="1">
            <a:off x="8568275" y="4702375"/>
            <a:ext cx="329700" cy="128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8595500" y="4727775"/>
            <a:ext cx="302475" cy="810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9" name="Google Shape;569;p43"/>
          <p:cNvSpPr/>
          <p:nvPr/>
        </p:nvSpPr>
        <p:spPr>
          <a:xfrm flipH="1">
            <a:off x="8387217" y="3782160"/>
            <a:ext cx="303550" cy="124720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0" name="Google Shape;570;p43"/>
          <p:cNvSpPr/>
          <p:nvPr/>
        </p:nvSpPr>
        <p:spPr>
          <a:xfrm flipH="1">
            <a:off x="8413515" y="4368858"/>
            <a:ext cx="303550" cy="117420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1" name="Google Shape;571;p43"/>
          <p:cNvSpPr/>
          <p:nvPr/>
        </p:nvSpPr>
        <p:spPr>
          <a:xfrm>
            <a:off x="8438568" y="4380099"/>
            <a:ext cx="278485" cy="73983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2" name="Google Shape;572;p43"/>
          <p:cNvSpPr/>
          <p:nvPr/>
        </p:nvSpPr>
        <p:spPr>
          <a:xfrm flipH="1">
            <a:off x="8414050" y="3442225"/>
            <a:ext cx="302475" cy="12472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3" name="Google Shape;573;p43"/>
          <p:cNvSpPr/>
          <p:nvPr/>
        </p:nvSpPr>
        <p:spPr>
          <a:xfrm flipH="1">
            <a:off x="8387217" y="4054253"/>
            <a:ext cx="303550" cy="124720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4" name="Google Shape;574;p43"/>
          <p:cNvSpPr/>
          <p:nvPr/>
        </p:nvSpPr>
        <p:spPr>
          <a:xfrm flipH="1">
            <a:off x="8426050" y="4639350"/>
            <a:ext cx="278475" cy="128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8451100" y="4660300"/>
            <a:ext cx="253425" cy="810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6" name="Google Shape;576;p43"/>
          <p:cNvSpPr txBox="1"/>
          <p:nvPr/>
        </p:nvSpPr>
        <p:spPr>
          <a:xfrm>
            <a:off x="190800" y="914475"/>
            <a:ext cx="83529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-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Transformers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leverage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attention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to understand the relation between parts of the image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-"/>
            </a:pP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Input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or 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CT + Activity</a:t>
            </a:r>
            <a:endParaRPr sz="16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7" name="Google Shape;577;p43"/>
          <p:cNvSpPr/>
          <p:nvPr/>
        </p:nvSpPr>
        <p:spPr>
          <a:xfrm>
            <a:off x="739400" y="4852900"/>
            <a:ext cx="6023481" cy="219665"/>
          </a:xfrm>
          <a:custGeom>
            <a:rect b="b" l="l" r="r" t="t"/>
            <a:pathLst>
              <a:path extrusionOk="0" h="12749" w="243915">
                <a:moveTo>
                  <a:pt x="1027" y="397"/>
                </a:moveTo>
                <a:cubicBezTo>
                  <a:pt x="4731" y="2183"/>
                  <a:pt x="-12401" y="9260"/>
                  <a:pt x="23252" y="11112"/>
                </a:cubicBezTo>
                <a:cubicBezTo>
                  <a:pt x="58905" y="12964"/>
                  <a:pt x="178166" y="13361"/>
                  <a:pt x="214943" y="11509"/>
                </a:cubicBezTo>
                <a:cubicBezTo>
                  <a:pt x="251720" y="9657"/>
                  <a:pt x="239086" y="1918"/>
                  <a:pt x="243915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578" name="Google Shape;578;p43"/>
          <p:cNvSpPr txBox="1"/>
          <p:nvPr/>
        </p:nvSpPr>
        <p:spPr>
          <a:xfrm>
            <a:off x="3521588" y="4660288"/>
            <a:ext cx="2063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50">
                <a:solidFill>
                  <a:srgbClr val="70757A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Wang et al 2021</a:t>
            </a:r>
            <a:endParaRPr i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79" name="Google Shape;57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0" name="Google Shape;580;p43"/>
          <p:cNvSpPr/>
          <p:nvPr/>
        </p:nvSpPr>
        <p:spPr>
          <a:xfrm flipH="1">
            <a:off x="11623650" y="807025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1" name="Google Shape;581;p43"/>
          <p:cNvSpPr/>
          <p:nvPr/>
        </p:nvSpPr>
        <p:spPr>
          <a:xfrm flipH="1">
            <a:off x="8411958" y="3679759"/>
            <a:ext cx="292716" cy="120361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2" name="Google Shape;582;p43"/>
          <p:cNvSpPr/>
          <p:nvPr/>
        </p:nvSpPr>
        <p:spPr>
          <a:xfrm flipH="1">
            <a:off x="11623650" y="2120875"/>
            <a:ext cx="329700" cy="128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3" name="Google Shape;583;p43"/>
          <p:cNvSpPr/>
          <p:nvPr/>
        </p:nvSpPr>
        <p:spPr>
          <a:xfrm>
            <a:off x="11650875" y="2146275"/>
            <a:ext cx="302475" cy="810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4" name="Google Shape;584;p43"/>
          <p:cNvSpPr/>
          <p:nvPr/>
        </p:nvSpPr>
        <p:spPr>
          <a:xfrm flipH="1">
            <a:off x="11623650" y="1105200"/>
            <a:ext cx="329700" cy="136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5" name="Google Shape;585;p43"/>
          <p:cNvSpPr/>
          <p:nvPr/>
        </p:nvSpPr>
        <p:spPr>
          <a:xfrm flipH="1">
            <a:off x="8411958" y="3942342"/>
            <a:ext cx="292716" cy="120361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6" name="Google Shape;586;p43"/>
          <p:cNvSpPr/>
          <p:nvPr/>
        </p:nvSpPr>
        <p:spPr>
          <a:xfrm flipH="1">
            <a:off x="11623650" y="2419050"/>
            <a:ext cx="329700" cy="1286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87" name="Google Shape;587;p43"/>
          <p:cNvSpPr/>
          <p:nvPr/>
        </p:nvSpPr>
        <p:spPr>
          <a:xfrm>
            <a:off x="11650875" y="2444450"/>
            <a:ext cx="302475" cy="81075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88" name="Google Shape;588;p43"/>
          <p:cNvPicPr preferRelativeResize="0"/>
          <p:nvPr/>
        </p:nvPicPr>
        <p:blipFill rotWithShape="1">
          <a:blip r:embed="rId5">
            <a:alphaModFix/>
          </a:blip>
          <a:srcRect b="0" l="0" r="0" t="9771"/>
          <a:stretch/>
        </p:blipFill>
        <p:spPr>
          <a:xfrm flipH="1" rot="10800000">
            <a:off x="6550623" y="3087950"/>
            <a:ext cx="2122277" cy="16281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p43"/>
          <p:cNvSpPr/>
          <p:nvPr/>
        </p:nvSpPr>
        <p:spPr>
          <a:xfrm flipH="1">
            <a:off x="8302304" y="3699296"/>
            <a:ext cx="269499" cy="109833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0" name="Google Shape;590;p43"/>
          <p:cNvSpPr/>
          <p:nvPr/>
        </p:nvSpPr>
        <p:spPr>
          <a:xfrm flipH="1">
            <a:off x="8325652" y="4215963"/>
            <a:ext cx="269499" cy="103404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1" name="Google Shape;591;p43"/>
          <p:cNvSpPr/>
          <p:nvPr/>
        </p:nvSpPr>
        <p:spPr>
          <a:xfrm>
            <a:off x="8347895" y="4225862"/>
            <a:ext cx="247245" cy="65152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2" name="Google Shape;592;p43"/>
          <p:cNvSpPr/>
          <p:nvPr/>
        </p:nvSpPr>
        <p:spPr>
          <a:xfrm flipH="1">
            <a:off x="8326127" y="3399937"/>
            <a:ext cx="268545" cy="109837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3" name="Google Shape;593;p43"/>
          <p:cNvSpPr/>
          <p:nvPr/>
        </p:nvSpPr>
        <p:spPr>
          <a:xfrm flipH="1">
            <a:off x="8302304" y="3938911"/>
            <a:ext cx="269499" cy="109833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4" name="Google Shape;594;p43"/>
          <p:cNvSpPr/>
          <p:nvPr/>
        </p:nvSpPr>
        <p:spPr>
          <a:xfrm flipH="1">
            <a:off x="8336781" y="4454168"/>
            <a:ext cx="247237" cy="113316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5" name="Google Shape;595;p43"/>
          <p:cNvSpPr/>
          <p:nvPr/>
        </p:nvSpPr>
        <p:spPr>
          <a:xfrm>
            <a:off x="8359021" y="4472617"/>
            <a:ext cx="224997" cy="71398"/>
          </a:xfrm>
          <a:prstGeom prst="flowChartInputOutpu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96" name="Google Shape;596;p43"/>
          <p:cNvSpPr txBox="1"/>
          <p:nvPr/>
        </p:nvSpPr>
        <p:spPr>
          <a:xfrm>
            <a:off x="6711608" y="4702280"/>
            <a:ext cx="18321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solidFill>
                  <a:srgbClr val="70757A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Hatamizadeh</a:t>
            </a:r>
            <a:r>
              <a:rPr i="1" lang="es" sz="1050">
                <a:solidFill>
                  <a:srgbClr val="70757A"/>
                </a:solidFill>
                <a:highlight>
                  <a:srgbClr val="FFFFFF"/>
                </a:highlight>
                <a:latin typeface="Didact Gothic"/>
                <a:ea typeface="Didact Gothic"/>
                <a:cs typeface="Didact Gothic"/>
                <a:sym typeface="Didact Gothic"/>
              </a:rPr>
              <a:t> et al 2022</a:t>
            </a:r>
            <a:endParaRPr i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4"/>
          <p:cNvSpPr/>
          <p:nvPr/>
        </p:nvSpPr>
        <p:spPr>
          <a:xfrm>
            <a:off x="381750" y="205750"/>
            <a:ext cx="58656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4"/>
          <p:cNvSpPr txBox="1"/>
          <p:nvPr/>
        </p:nvSpPr>
        <p:spPr>
          <a:xfrm>
            <a:off x="536050" y="249852"/>
            <a:ext cx="6511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Method</a:t>
            </a: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r>
              <a:rPr lang="es" sz="2200">
                <a:latin typeface="Didact Gothic"/>
                <a:ea typeface="Didact Gothic"/>
                <a:cs typeface="Didact Gothic"/>
                <a:sym typeface="Didact Gothic"/>
              </a:rPr>
              <a:t>Dictionary Generation and Metrics</a:t>
            </a:r>
            <a:endParaRPr sz="13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03" name="Google Shape;603;p44"/>
          <p:cNvSpPr txBox="1"/>
          <p:nvPr/>
        </p:nvSpPr>
        <p:spPr>
          <a:xfrm>
            <a:off x="381750" y="934975"/>
            <a:ext cx="10075200" cy="4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Simulation of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prostate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treatment plan: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Dictionary generation time ~</a:t>
            </a:r>
            <a:r>
              <a:rPr lang="es" sz="1600" u="sng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2 hours</a:t>
            </a:r>
            <a:r>
              <a:rPr i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(TOPAS)</a:t>
            </a:r>
            <a:endParaRPr i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on CT obtained ~24h prior to treatment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10</a:t>
            </a:r>
            <a:r>
              <a:rPr baseline="30000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5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histories/beam (124 -194 MeV)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Dictionary size ~</a:t>
            </a:r>
            <a:r>
              <a:rPr lang="es" sz="1600" u="sng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5 GB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(1x2x2 mm resolution)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Metrics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: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es" sz="1600">
                <a:solidFill>
                  <a:srgbClr val="BF9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Training and Testing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Mean Squared Error</a:t>
            </a:r>
            <a:endParaRPr sz="1600">
              <a:solidFill>
                <a:srgbClr val="A64D7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600"/>
              <a:buFont typeface="Didact Gothic"/>
              <a:buChar char="■"/>
            </a:pPr>
            <a:r>
              <a:rPr lang="es" sz="1600">
                <a:solidFill>
                  <a:srgbClr val="A64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Differentiable Gamma Index</a:t>
            </a:r>
            <a:endParaRPr sz="1600">
              <a:solidFill>
                <a:srgbClr val="A64D7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A64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(</a:t>
            </a:r>
            <a:r>
              <a:rPr lang="es" sz="1600">
                <a:solidFill>
                  <a:srgbClr val="A64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DTA = 1 mm, Δ = 3%)</a:t>
            </a:r>
            <a:r>
              <a:rPr baseline="30000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endParaRPr baseline="30000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idact Gothic"/>
              <a:buChar char="○"/>
            </a:pPr>
            <a:r>
              <a:rPr lang="es" sz="16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Only Testing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: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Mean Relative Error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1600"/>
              <a:buFont typeface="Didact Gothic"/>
              <a:buChar char="■"/>
            </a:pPr>
            <a:r>
              <a:rPr lang="es" sz="1600">
                <a:solidFill>
                  <a:srgbClr val="A64D79"/>
                </a:solidFill>
                <a:latin typeface="Didact Gothic"/>
                <a:ea typeface="Didact Gothic"/>
                <a:cs typeface="Didact Gothic"/>
                <a:sym typeface="Didact Gothic"/>
              </a:rPr>
              <a:t>Gamma Index</a:t>
            </a:r>
            <a:endParaRPr sz="1600">
              <a:solidFill>
                <a:srgbClr val="A64D79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Bragg Peak Deviation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04" name="Google Shape;6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59350" y="885575"/>
            <a:ext cx="3511425" cy="21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4">
            <a:alphaModFix/>
          </a:blip>
          <a:srcRect b="2644" l="696" r="2582" t="5206"/>
          <a:stretch/>
        </p:blipFill>
        <p:spPr>
          <a:xfrm flipH="1" rot="10800000">
            <a:off x="6776773" y="1705702"/>
            <a:ext cx="1393895" cy="1006553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44"/>
          <p:cNvSpPr/>
          <p:nvPr/>
        </p:nvSpPr>
        <p:spPr>
          <a:xfrm>
            <a:off x="4767400" y="3367975"/>
            <a:ext cx="3489300" cy="157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07" name="Google Shape;607;p44"/>
          <p:cNvPicPr preferRelativeResize="0"/>
          <p:nvPr/>
        </p:nvPicPr>
        <p:blipFill rotWithShape="1">
          <a:blip r:embed="rId5">
            <a:alphaModFix/>
          </a:blip>
          <a:srcRect b="0" l="62975" r="0" t="0"/>
          <a:stretch/>
        </p:blipFill>
        <p:spPr>
          <a:xfrm>
            <a:off x="6247342" y="3472325"/>
            <a:ext cx="8499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4"/>
          <p:cNvSpPr txBox="1"/>
          <p:nvPr/>
        </p:nvSpPr>
        <p:spPr>
          <a:xfrm>
            <a:off x="4867025" y="3472288"/>
            <a:ext cx="1529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Passing criteria: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4910825" y="4397350"/>
            <a:ext cx="1711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r>
              <a:rPr lang="es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Martinot et al. 2023</a:t>
            </a:r>
            <a:endParaRPr sz="13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0" name="Google Shape;610;p44"/>
          <p:cNvSpPr txBox="1"/>
          <p:nvPr/>
        </p:nvSpPr>
        <p:spPr>
          <a:xfrm>
            <a:off x="4867025" y="3798913"/>
            <a:ext cx="6019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DTA (Distance-To-Agreement) = 1mm</a:t>
            </a:r>
            <a:endParaRPr sz="13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Δ = </a:t>
            </a:r>
            <a:r>
              <a:rPr lang="es" sz="13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Relative Dose Difference Tolerance = 3%</a:t>
            </a:r>
            <a:endParaRPr sz="13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11" name="Google Shape;611;p44"/>
          <p:cNvSpPr/>
          <p:nvPr/>
        </p:nvSpPr>
        <p:spPr>
          <a:xfrm>
            <a:off x="3940799" y="3562124"/>
            <a:ext cx="548698" cy="262658"/>
          </a:xfrm>
          <a:custGeom>
            <a:rect b="b" l="l" r="r" t="t"/>
            <a:pathLst>
              <a:path extrusionOk="0" h="14688" w="20182">
                <a:moveTo>
                  <a:pt x="4063" y="0"/>
                </a:moveTo>
                <a:cubicBezTo>
                  <a:pt x="3514" y="2320"/>
                  <a:pt x="-1920" y="11784"/>
                  <a:pt x="766" y="13921"/>
                </a:cubicBezTo>
                <a:cubicBezTo>
                  <a:pt x="3453" y="16058"/>
                  <a:pt x="16946" y="13005"/>
                  <a:pt x="20182" y="12822"/>
                </a:cubicBezTo>
              </a:path>
            </a:pathLst>
          </a:cu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2" name="Google Shape;6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13" name="Google Shape;613;p44"/>
          <p:cNvPicPr preferRelativeResize="0"/>
          <p:nvPr/>
        </p:nvPicPr>
        <p:blipFill rotWithShape="1">
          <a:blip r:embed="rId4">
            <a:alphaModFix/>
          </a:blip>
          <a:srcRect b="39254" l="694" r="52356" t="54908"/>
          <a:stretch/>
        </p:blipFill>
        <p:spPr>
          <a:xfrm rot="10800000">
            <a:off x="6100162" y="2109513"/>
            <a:ext cx="676600" cy="637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>
              <a:srgbClr val="0000FF">
                <a:alpha val="38000"/>
              </a:srgbClr>
            </a:outerShdw>
          </a:effectLst>
        </p:spPr>
      </p:pic>
      <p:pic>
        <p:nvPicPr>
          <p:cNvPr id="614" name="Google Shape;614;p44"/>
          <p:cNvPicPr preferRelativeResize="0"/>
          <p:nvPr/>
        </p:nvPicPr>
        <p:blipFill rotWithShape="1">
          <a:blip r:embed="rId4">
            <a:alphaModFix/>
          </a:blip>
          <a:srcRect b="39347" l="34816" r="52356" t="54815"/>
          <a:stretch/>
        </p:blipFill>
        <p:spPr>
          <a:xfrm flipH="1" rot="10800000">
            <a:off x="5910375" y="2109513"/>
            <a:ext cx="189775" cy="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/>
          <p:nvPr/>
        </p:nvSpPr>
        <p:spPr>
          <a:xfrm>
            <a:off x="381750" y="205750"/>
            <a:ext cx="8251800" cy="664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"/>
          <p:cNvSpPr txBox="1"/>
          <p:nvPr/>
        </p:nvSpPr>
        <p:spPr>
          <a:xfrm>
            <a:off x="536050" y="249850"/>
            <a:ext cx="8097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Method: </a:t>
            </a:r>
            <a:r>
              <a:rPr lang="es" sz="2200">
                <a:latin typeface="Didact Gothic"/>
                <a:ea typeface="Didact Gothic"/>
                <a:cs typeface="Didact Gothic"/>
                <a:sym typeface="Didact Gothic"/>
              </a:rPr>
              <a:t>A novel method for out-of-distribution sample detection</a:t>
            </a:r>
            <a:endParaRPr sz="13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1" name="Google Shape;621;p45"/>
          <p:cNvSpPr/>
          <p:nvPr/>
        </p:nvSpPr>
        <p:spPr>
          <a:xfrm flipH="1">
            <a:off x="569200" y="2570550"/>
            <a:ext cx="8185500" cy="237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42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22" name="Google Shape;622;p45"/>
          <p:cNvPicPr preferRelativeResize="0"/>
          <p:nvPr/>
        </p:nvPicPr>
        <p:blipFill rotWithShape="1">
          <a:blip r:embed="rId3">
            <a:alphaModFix/>
          </a:blip>
          <a:srcRect b="13380" l="27349" r="49775" t="60732"/>
          <a:stretch/>
        </p:blipFill>
        <p:spPr>
          <a:xfrm>
            <a:off x="5533400" y="2803742"/>
            <a:ext cx="3013873" cy="178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5"/>
          <p:cNvPicPr preferRelativeResize="0"/>
          <p:nvPr/>
        </p:nvPicPr>
        <p:blipFill rotWithShape="1">
          <a:blip r:embed="rId3">
            <a:alphaModFix/>
          </a:blip>
          <a:srcRect b="13667" l="2911" r="74213" t="60446"/>
          <a:stretch/>
        </p:blipFill>
        <p:spPr>
          <a:xfrm>
            <a:off x="790139" y="2803729"/>
            <a:ext cx="3013873" cy="178619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5"/>
          <p:cNvSpPr txBox="1"/>
          <p:nvPr/>
        </p:nvSpPr>
        <p:spPr>
          <a:xfrm>
            <a:off x="1768474" y="4504135"/>
            <a:ext cx="10572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</a:t>
            </a:r>
            <a:endParaRPr sz="20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6734092" y="4482516"/>
            <a:ext cx="1905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</a:t>
            </a:r>
            <a:endParaRPr sz="2000">
              <a:solidFill>
                <a:srgbClr val="FF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536050" y="945175"/>
            <a:ext cx="82518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Neural Networks may fail with cases outside of their training data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distribution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	     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    It is important to be able to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identify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out-of-distribution (OOD)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samples</a:t>
            </a: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PROPOSED METHOD:  Train both the </a:t>
            </a:r>
            <a:r>
              <a:rPr b="1" lang="es" sz="1600">
                <a:solidFill>
                  <a:srgbClr val="6AA84F"/>
                </a:solidFill>
                <a:latin typeface="Didact Gothic"/>
                <a:ea typeface="Didact Gothic"/>
                <a:cs typeface="Didact Gothic"/>
                <a:sym typeface="Didact Gothic"/>
              </a:rPr>
              <a:t>direct </a:t>
            </a:r>
            <a:r>
              <a:rPr b="1" lang="es" sz="1600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&amp;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b="1" lang="es" sz="1600">
                <a:solidFill>
                  <a:srgbClr val="FF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reverse 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models: </a:t>
            </a:r>
            <a:r>
              <a:rPr lang="es" sz="1600">
                <a:solidFill>
                  <a:srgbClr val="FF0000"/>
                </a:solidFill>
                <a:latin typeface="Didact Gothic"/>
                <a:ea typeface="Didact Gothic"/>
                <a:cs typeface="Didact Gothic"/>
                <a:sym typeface="Didact Gothic"/>
              </a:rPr>
              <a:t>Dose (Input)</a:t>
            </a: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 </a:t>
            </a:r>
            <a:r>
              <a:rPr lang="es" sz="1600">
                <a:solidFill>
                  <a:srgbClr val="0000FF"/>
                </a:solidFill>
                <a:latin typeface="Didact Gothic"/>
                <a:ea typeface="Didact Gothic"/>
                <a:cs typeface="Didact Gothic"/>
                <a:sym typeface="Didact Gothic"/>
              </a:rPr>
              <a:t>Activity (Output)</a:t>
            </a:r>
            <a:endParaRPr sz="1600">
              <a:solidFill>
                <a:srgbClr val="0000FF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iterative application of both models will deviate from the original case if sample is 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OOD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27" name="Google Shape;627;p45"/>
          <p:cNvSpPr/>
          <p:nvPr/>
        </p:nvSpPr>
        <p:spPr>
          <a:xfrm>
            <a:off x="4058500" y="2729347"/>
            <a:ext cx="1102725" cy="347988"/>
          </a:xfrm>
          <a:custGeom>
            <a:rect b="b" l="l" r="r" t="t"/>
            <a:pathLst>
              <a:path extrusionOk="0" h="16040" w="44109">
                <a:moveTo>
                  <a:pt x="0" y="16040"/>
                </a:moveTo>
                <a:cubicBezTo>
                  <a:pt x="3856" y="13367"/>
                  <a:pt x="15783" y="0"/>
                  <a:pt x="23134" y="0"/>
                </a:cubicBezTo>
                <a:cubicBezTo>
                  <a:pt x="30486" y="0"/>
                  <a:pt x="40613" y="13367"/>
                  <a:pt x="44109" y="16040"/>
                </a:cubicBezTo>
              </a:path>
            </a:pathLst>
          </a:cu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28" name="Google Shape;628;p45"/>
          <p:cNvSpPr/>
          <p:nvPr/>
        </p:nvSpPr>
        <p:spPr>
          <a:xfrm rot="10800000">
            <a:off x="4058500" y="4316325"/>
            <a:ext cx="1102725" cy="347988"/>
          </a:xfrm>
          <a:custGeom>
            <a:rect b="b" l="l" r="r" t="t"/>
            <a:pathLst>
              <a:path extrusionOk="0" h="16040" w="44109">
                <a:moveTo>
                  <a:pt x="0" y="16040"/>
                </a:moveTo>
                <a:cubicBezTo>
                  <a:pt x="3856" y="13367"/>
                  <a:pt x="15783" y="0"/>
                  <a:pt x="23134" y="0"/>
                </a:cubicBezTo>
                <a:cubicBezTo>
                  <a:pt x="30486" y="0"/>
                  <a:pt x="40613" y="13367"/>
                  <a:pt x="44109" y="16040"/>
                </a:cubicBezTo>
              </a:path>
            </a:pathLst>
          </a:cu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629" name="Google Shape;629;p45"/>
          <p:cNvPicPr preferRelativeResize="0"/>
          <p:nvPr/>
        </p:nvPicPr>
        <p:blipFill rotWithShape="1">
          <a:blip r:embed="rId4">
            <a:alphaModFix/>
          </a:blip>
          <a:srcRect b="10518" l="18365" r="20962" t="9372"/>
          <a:stretch/>
        </p:blipFill>
        <p:spPr>
          <a:xfrm>
            <a:off x="3994488" y="3189139"/>
            <a:ext cx="1230750" cy="1015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45"/>
          <p:cNvCxnSpPr/>
          <p:nvPr/>
        </p:nvCxnSpPr>
        <p:spPr>
          <a:xfrm>
            <a:off x="821900" y="1316450"/>
            <a:ext cx="289800" cy="218400"/>
          </a:xfrm>
          <a:prstGeom prst="bentConnector3">
            <a:avLst>
              <a:gd fmla="val 25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6"/>
          <p:cNvSpPr/>
          <p:nvPr/>
        </p:nvSpPr>
        <p:spPr>
          <a:xfrm>
            <a:off x="386650" y="184575"/>
            <a:ext cx="4969500" cy="593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 txBox="1"/>
          <p:nvPr/>
        </p:nvSpPr>
        <p:spPr>
          <a:xfrm>
            <a:off x="536050" y="249850"/>
            <a:ext cx="4589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600">
                <a:latin typeface="Didact Gothic"/>
                <a:ea typeface="Didact Gothic"/>
                <a:cs typeface="Didact Gothic"/>
                <a:sym typeface="Didact Gothic"/>
              </a:rPr>
              <a:t>Results: </a:t>
            </a:r>
            <a:r>
              <a:rPr lang="es" sz="2300">
                <a:latin typeface="Didact Gothic"/>
                <a:ea typeface="Didact Gothic"/>
                <a:cs typeface="Didact Gothic"/>
                <a:sym typeface="Didact Gothic"/>
              </a:rPr>
              <a:t>Model Performance</a:t>
            </a:r>
            <a:endParaRPr sz="1000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b="1" sz="25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638" name="Google Shape;638;p46"/>
          <p:cNvCxnSpPr/>
          <p:nvPr/>
        </p:nvCxnSpPr>
        <p:spPr>
          <a:xfrm flipH="1" rot="10800000">
            <a:off x="4664675" y="983600"/>
            <a:ext cx="222600" cy="593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stealth"/>
          </a:ln>
        </p:spPr>
      </p:cxnSp>
      <p:graphicFrame>
        <p:nvGraphicFramePr>
          <p:cNvPr id="639" name="Google Shape;639;p46"/>
          <p:cNvGraphicFramePr/>
          <p:nvPr/>
        </p:nvGraphicFramePr>
        <p:xfrm>
          <a:off x="302200" y="9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{F4809900-2EA4-4899-A8A6-FC0C5749EDEF}</a:tableStyleId>
              </a:tblPr>
              <a:tblGrid>
                <a:gridCol w="2635675"/>
                <a:gridCol w="928150"/>
                <a:gridCol w="988300"/>
                <a:gridCol w="1145725"/>
                <a:gridCol w="1293550"/>
                <a:gridCol w="1381500"/>
              </a:tblGrid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Vanilla U-Net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TransBTS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SwinUNETR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SwinUNETR w/ CT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SwinUNETR w/ Gamma Loss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Mean Squared Error [%] </a:t>
                      </a:r>
                      <a:endParaRPr sz="16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0.25</a:t>
                      </a:r>
                      <a:endParaRPr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0.17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0.13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0.15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0.10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Mean Relative Error [%]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0.024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0.026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0.021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0.027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0.021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Bragg Peak Deviation [mm]</a:t>
                      </a:r>
                      <a:endParaRPr sz="16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0.65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0.60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0.56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0.59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0.55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Diff. Gamma Index  (1mm, 3%) [%]</a:t>
                      </a:r>
                      <a:endParaRPr sz="16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97.07</a:t>
                      </a:r>
                      <a:endParaRPr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97.86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98.30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98.50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98.57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Gamma Index (1mm, 3%) [%]</a:t>
                      </a:r>
                      <a:endParaRPr sz="16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99.40</a:t>
                      </a:r>
                      <a:endParaRPr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99.80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99.99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99.98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99.95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Training Time [s] </a:t>
                      </a:r>
                      <a:r>
                        <a:rPr lang="es" sz="15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50 epochs</a:t>
                      </a:r>
                      <a:endParaRPr sz="15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w/ NVidia GeForce RTX 2080Ti</a:t>
                      </a:r>
                      <a:endParaRPr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1h 38min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2h42min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2h36min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3</a:t>
                      </a: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h2min</a:t>
                      </a:r>
                      <a:endParaRPr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solidFill>
                            <a:schemeClr val="lt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2h41min</a:t>
                      </a:r>
                      <a:endParaRPr>
                        <a:solidFill>
                          <a:schemeClr val="lt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8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Output Generation Time [s]</a:t>
                      </a:r>
                      <a:endParaRPr sz="16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 </a:t>
                      </a:r>
                      <a:r>
                        <a:rPr b="1" lang="es"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&lt; 0.1 s</a:t>
                      </a:r>
                      <a:endParaRPr b="1"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640" name="Google Shape;640;p46"/>
          <p:cNvSpPr txBox="1"/>
          <p:nvPr/>
        </p:nvSpPr>
        <p:spPr>
          <a:xfrm>
            <a:off x="6876900" y="249850"/>
            <a:ext cx="22671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(In bold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,</a:t>
            </a:r>
            <a:r>
              <a:rPr b="1" lang="es"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 the best result)</a:t>
            </a:r>
            <a:endParaRPr b="1"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641" name="Google Shape;641;p46"/>
          <p:cNvSpPr txBox="1"/>
          <p:nvPr>
            <p:ph idx="12" type="sldNum"/>
          </p:nvPr>
        </p:nvSpPr>
        <p:spPr>
          <a:xfrm>
            <a:off x="8846505" y="4749850"/>
            <a:ext cx="25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g City Design &amp; Build Company Profile by Slidesgo">
  <a:themeElements>
    <a:clrScheme name="Simple Light">
      <a:dk1>
        <a:srgbClr val="FFFFFF"/>
      </a:dk1>
      <a:lt1>
        <a:srgbClr val="FFFFFF"/>
      </a:lt1>
      <a:dk2>
        <a:srgbClr val="58595B"/>
      </a:dk2>
      <a:lt2>
        <a:srgbClr val="000000"/>
      </a:lt2>
      <a:accent1>
        <a:srgbClr val="58595B"/>
      </a:accent1>
      <a:accent2>
        <a:srgbClr val="000000"/>
      </a:accent2>
      <a:accent3>
        <a:srgbClr val="FFFFFF"/>
      </a:accent3>
      <a:accent4>
        <a:srgbClr val="58595B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